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activeX/activeX1.xml" ContentType="application/vnd.ms-office.activeX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5"/>
  </p:notesMasterIdLst>
  <p:sldIdLst>
    <p:sldId id="256" r:id="rId2"/>
    <p:sldId id="577" r:id="rId3"/>
    <p:sldId id="578" r:id="rId4"/>
    <p:sldId id="549" r:id="rId5"/>
    <p:sldId id="426" r:id="rId6"/>
    <p:sldId id="411" r:id="rId7"/>
    <p:sldId id="412" r:id="rId8"/>
    <p:sldId id="413" r:id="rId9"/>
    <p:sldId id="414" r:id="rId10"/>
    <p:sldId id="499" r:id="rId11"/>
    <p:sldId id="500" r:id="rId12"/>
    <p:sldId id="502" r:id="rId13"/>
    <p:sldId id="503" r:id="rId14"/>
    <p:sldId id="504" r:id="rId15"/>
    <p:sldId id="571" r:id="rId16"/>
    <p:sldId id="424" r:id="rId17"/>
    <p:sldId id="579" r:id="rId18"/>
    <p:sldId id="550" r:id="rId19"/>
    <p:sldId id="513" r:id="rId20"/>
    <p:sldId id="572" r:id="rId21"/>
    <p:sldId id="557" r:id="rId22"/>
    <p:sldId id="580" r:id="rId23"/>
    <p:sldId id="574" r:id="rId24"/>
    <p:sldId id="581" r:id="rId25"/>
    <p:sldId id="546" r:id="rId26"/>
    <p:sldId id="588" r:id="rId27"/>
    <p:sldId id="566" r:id="rId28"/>
    <p:sldId id="563" r:id="rId29"/>
    <p:sldId id="565" r:id="rId30"/>
    <p:sldId id="567" r:id="rId31"/>
    <p:sldId id="575" r:id="rId32"/>
    <p:sldId id="551" r:id="rId33"/>
    <p:sldId id="524" r:id="rId34"/>
    <p:sldId id="582" r:id="rId35"/>
    <p:sldId id="526" r:id="rId36"/>
    <p:sldId id="547" r:id="rId37"/>
    <p:sldId id="527" r:id="rId38"/>
    <p:sldId id="528" r:id="rId39"/>
    <p:sldId id="529" r:id="rId40"/>
    <p:sldId id="530" r:id="rId41"/>
    <p:sldId id="568" r:id="rId42"/>
    <p:sldId id="569" r:id="rId43"/>
    <p:sldId id="532" r:id="rId44"/>
    <p:sldId id="533" r:id="rId45"/>
    <p:sldId id="544" r:id="rId46"/>
    <p:sldId id="535" r:id="rId47"/>
    <p:sldId id="560" r:id="rId48"/>
    <p:sldId id="552" r:id="rId49"/>
    <p:sldId id="548" r:id="rId50"/>
    <p:sldId id="583" r:id="rId51"/>
    <p:sldId id="584" r:id="rId52"/>
    <p:sldId id="585" r:id="rId53"/>
    <p:sldId id="562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2A09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49" autoAdjust="0"/>
    <p:restoredTop sz="94894" autoAdjust="0"/>
  </p:normalViewPr>
  <p:slideViewPr>
    <p:cSldViewPr>
      <p:cViewPr>
        <p:scale>
          <a:sx n="100" d="100"/>
          <a:sy n="100" d="100"/>
        </p:scale>
        <p:origin x="-342" y="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94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8231"/>
  <ax:ocxPr ax:name="_cy" ax:value="21167"/>
  <ax:ocxPr ax:name="FlashVars" ax:value=""/>
  <ax:ocxPr ax:name="Movie" ax:value="C:\Users\User\Desktop\AMA\prof.swf"/>
  <ax:ocxPr ax:name="Src" ax:value="C:\Users\User\Desktop\AMA\prof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py%20of%20Secondary%20Market%20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xtology.com%20profitabilit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>
              <a:defRPr sz="1800" b="1" i="0" u="none" strike="noStrik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r>
              <a:rPr lang="en-US" sz="2000" dirty="0" smtClean="0">
                <a:latin typeface="+mj-lt"/>
              </a:rPr>
              <a:t>Potential Profits from Secondary</a:t>
            </a:r>
            <a:r>
              <a:rPr lang="en-US" sz="2000" baseline="0" dirty="0" smtClean="0">
                <a:latin typeface="+mj-lt"/>
              </a:rPr>
              <a:t> Market</a:t>
            </a:r>
            <a:endParaRPr lang="en-US" sz="2000" dirty="0">
              <a:latin typeface="+mj-lt"/>
            </a:endParaRPr>
          </a:p>
        </c:rich>
      </c:tx>
      <c:layout>
        <c:manualLayout>
          <c:xMode val="edge"/>
          <c:yMode val="edge"/>
          <c:x val="0.27933842151310034"/>
          <c:y val="1.4084507042253558E-2"/>
        </c:manualLayout>
      </c:layout>
    </c:title>
    <c:plotArea>
      <c:layout>
        <c:manualLayout>
          <c:layoutTarget val="inner"/>
          <c:xMode val="edge"/>
          <c:yMode val="edge"/>
          <c:x val="0.19407058754527248"/>
          <c:y val="0.12276457784133708"/>
          <c:w val="0.78544524113256797"/>
          <c:h val="0.60973460374346211"/>
        </c:manualLayout>
      </c:layout>
      <c:barChart>
        <c:barDir val="col"/>
        <c:grouping val="stacked"/>
        <c:ser>
          <c:idx val="1"/>
          <c:order val="0"/>
          <c:tx>
            <c:strRef>
              <c:f>Sheet2!$B$20</c:f>
              <c:strCache>
                <c:ptCount val="1"/>
                <c:pt idx="0">
                  <c:v>Portal Secondary Profit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numRef>
              <c:f>Sheet2!$A$21:$A$25</c:f>
              <c:numCache>
                <c:formatCode>0.00%</c:formatCode>
                <c:ptCount val="5"/>
                <c:pt idx="0">
                  <c:v>1.0000000000000037E-2</c:v>
                </c:pt>
                <c:pt idx="1">
                  <c:v>2.0000000000000052E-2</c:v>
                </c:pt>
                <c:pt idx="2">
                  <c:v>3.0000000000000089E-2</c:v>
                </c:pt>
                <c:pt idx="3">
                  <c:v>4.0000000000000112E-2</c:v>
                </c:pt>
                <c:pt idx="4">
                  <c:v>5.0000000000000114E-2</c:v>
                </c:pt>
              </c:numCache>
            </c:numRef>
          </c:cat>
          <c:val>
            <c:numRef>
              <c:f>Sheet2!$B$21:$B$25</c:f>
              <c:numCache>
                <c:formatCode>"$"#,##0.0_);\("$"#,##0.0\)</c:formatCode>
                <c:ptCount val="5"/>
                <c:pt idx="0">
                  <c:v>0.53841136363636188</c:v>
                </c:pt>
                <c:pt idx="1">
                  <c:v>1.0768227272727273</c:v>
                </c:pt>
                <c:pt idx="2">
                  <c:v>1.6152340909090857</c:v>
                </c:pt>
                <c:pt idx="3">
                  <c:v>2.1536454545454538</c:v>
                </c:pt>
                <c:pt idx="4">
                  <c:v>2.6920568181818183</c:v>
                </c:pt>
              </c:numCache>
            </c:numRef>
          </c:val>
        </c:ser>
        <c:overlap val="100"/>
        <c:axId val="65513344"/>
        <c:axId val="65385600"/>
      </c:barChart>
      <c:catAx>
        <c:axId val="65513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/>
                  <a:t>Penetration</a:t>
                </a:r>
              </a:p>
            </c:rich>
          </c:tx>
          <c:layout/>
        </c:title>
        <c:numFmt formatCode="0.00%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385600"/>
        <c:crosses val="autoZero"/>
        <c:auto val="1"/>
        <c:lblAlgn val="ctr"/>
        <c:lblOffset val="100"/>
      </c:catAx>
      <c:valAx>
        <c:axId val="653856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</a:defRPr>
                </a:pPr>
                <a:r>
                  <a:rPr lang="en-US" sz="1600">
                    <a:latin typeface="+mj-lt"/>
                  </a:rPr>
                  <a:t>Profit</a:t>
                </a:r>
                <a:r>
                  <a:rPr lang="en-US" sz="1600" baseline="0">
                    <a:latin typeface="+mj-lt"/>
                  </a:rPr>
                  <a:t> in Millions</a:t>
                </a:r>
              </a:p>
            </c:rich>
          </c:tx>
          <c:layout/>
        </c:title>
        <c:numFmt formatCode="&quot;$&quot;#,##0.0_);\(&quot;$&quot;#,##0.0\)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en-US"/>
          </a:p>
        </c:txPr>
        <c:crossAx val="65513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Professor Perceived Value of Courseware Features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Sheet1!$A$2:$A$11</c:f>
              <c:strCache>
                <c:ptCount val="10"/>
                <c:pt idx="0">
                  <c:v>Online grade posting</c:v>
                </c:pt>
                <c:pt idx="1">
                  <c:v>Supplementary materials</c:v>
                </c:pt>
                <c:pt idx="2">
                  <c:v>Class roster</c:v>
                </c:pt>
                <c:pt idx="3">
                  <c:v>Universal course website</c:v>
                </c:pt>
                <c:pt idx="4">
                  <c:v>Online assignments </c:v>
                </c:pt>
                <c:pt idx="5">
                  <c:v>Class discussion forum </c:v>
                </c:pt>
                <c:pt idx="6">
                  <c:v>E-mail reminders </c:v>
                </c:pt>
                <c:pt idx="7">
                  <c:v>Automated grading </c:v>
                </c:pt>
                <c:pt idx="8">
                  <c:v>Survey abilities</c:v>
                </c:pt>
                <c:pt idx="9">
                  <c:v>Compatible Calendar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9.4000000000000028E-2</c:v>
                </c:pt>
                <c:pt idx="1">
                  <c:v>6.3E-2</c:v>
                </c:pt>
                <c:pt idx="2">
                  <c:v>6.3E-2</c:v>
                </c:pt>
                <c:pt idx="3">
                  <c:v>0.15600000000000044</c:v>
                </c:pt>
                <c:pt idx="4">
                  <c:v>3.1000000000000052E-2</c:v>
                </c:pt>
                <c:pt idx="5">
                  <c:v>0.125</c:v>
                </c:pt>
                <c:pt idx="6">
                  <c:v>0.18800000000000044</c:v>
                </c:pt>
                <c:pt idx="7">
                  <c:v>0.28100000000000008</c:v>
                </c:pt>
                <c:pt idx="8">
                  <c:v>0.28100000000000008</c:v>
                </c:pt>
                <c:pt idx="9">
                  <c:v>0.15600000000000044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very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Sheet1!$A$2:$A$11</c:f>
              <c:strCache>
                <c:ptCount val="10"/>
                <c:pt idx="0">
                  <c:v>Online grade posting</c:v>
                </c:pt>
                <c:pt idx="1">
                  <c:v>Supplementary materials</c:v>
                </c:pt>
                <c:pt idx="2">
                  <c:v>Class roster</c:v>
                </c:pt>
                <c:pt idx="3">
                  <c:v>Universal course website</c:v>
                </c:pt>
                <c:pt idx="4">
                  <c:v>Online assignments </c:v>
                </c:pt>
                <c:pt idx="5">
                  <c:v>Class discussion forum </c:v>
                </c:pt>
                <c:pt idx="6">
                  <c:v>E-mail reminders </c:v>
                </c:pt>
                <c:pt idx="7">
                  <c:v>Automated grading </c:v>
                </c:pt>
                <c:pt idx="8">
                  <c:v>Survey abilities</c:v>
                </c:pt>
                <c:pt idx="9">
                  <c:v>Compatible Calendar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6.3E-2</c:v>
                </c:pt>
                <c:pt idx="1">
                  <c:v>9.4000000000000028E-2</c:v>
                </c:pt>
                <c:pt idx="2">
                  <c:v>0.15600000000000044</c:v>
                </c:pt>
                <c:pt idx="3">
                  <c:v>0.125</c:v>
                </c:pt>
                <c:pt idx="4">
                  <c:v>0.15600000000000044</c:v>
                </c:pt>
                <c:pt idx="5">
                  <c:v>0.25</c:v>
                </c:pt>
                <c:pt idx="6">
                  <c:v>0.46900000000000008</c:v>
                </c:pt>
                <c:pt idx="7">
                  <c:v>0.28100000000000008</c:v>
                </c:pt>
                <c:pt idx="8">
                  <c:v>0.34400000000000008</c:v>
                </c:pt>
                <c:pt idx="9">
                  <c:v>0.43800000000000122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Sheet1!$A$2:$A$11</c:f>
              <c:strCache>
                <c:ptCount val="10"/>
                <c:pt idx="0">
                  <c:v>Online grade posting</c:v>
                </c:pt>
                <c:pt idx="1">
                  <c:v>Supplementary materials</c:v>
                </c:pt>
                <c:pt idx="2">
                  <c:v>Class roster</c:v>
                </c:pt>
                <c:pt idx="3">
                  <c:v>Universal course website</c:v>
                </c:pt>
                <c:pt idx="4">
                  <c:v>Online assignments </c:v>
                </c:pt>
                <c:pt idx="5">
                  <c:v>Class discussion forum </c:v>
                </c:pt>
                <c:pt idx="6">
                  <c:v>E-mail reminders </c:v>
                </c:pt>
                <c:pt idx="7">
                  <c:v>Automated grading </c:v>
                </c:pt>
                <c:pt idx="8">
                  <c:v>Survey abilities</c:v>
                </c:pt>
                <c:pt idx="9">
                  <c:v>Compatible Calendar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0.25</c:v>
                </c:pt>
                <c:pt idx="1">
                  <c:v>0.31300000000000122</c:v>
                </c:pt>
                <c:pt idx="2">
                  <c:v>0.25</c:v>
                </c:pt>
                <c:pt idx="3">
                  <c:v>0.21900000000000044</c:v>
                </c:pt>
                <c:pt idx="4">
                  <c:v>0.34400000000000008</c:v>
                </c:pt>
                <c:pt idx="5">
                  <c:v>0.31300000000000122</c:v>
                </c:pt>
                <c:pt idx="6">
                  <c:v>9.4000000000000028E-2</c:v>
                </c:pt>
                <c:pt idx="7">
                  <c:v>0.25</c:v>
                </c:pt>
                <c:pt idx="8">
                  <c:v>0.18800000000000044</c:v>
                </c:pt>
                <c:pt idx="9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Sheet1!$A$2:$A$11</c:f>
              <c:strCache>
                <c:ptCount val="10"/>
                <c:pt idx="0">
                  <c:v>Online grade posting</c:v>
                </c:pt>
                <c:pt idx="1">
                  <c:v>Supplementary materials</c:v>
                </c:pt>
                <c:pt idx="2">
                  <c:v>Class roster</c:v>
                </c:pt>
                <c:pt idx="3">
                  <c:v>Universal course website</c:v>
                </c:pt>
                <c:pt idx="4">
                  <c:v>Online assignments </c:v>
                </c:pt>
                <c:pt idx="5">
                  <c:v>Class discussion forum </c:v>
                </c:pt>
                <c:pt idx="6">
                  <c:v>E-mail reminders </c:v>
                </c:pt>
                <c:pt idx="7">
                  <c:v>Automated grading </c:v>
                </c:pt>
                <c:pt idx="8">
                  <c:v>Survey abilities</c:v>
                </c:pt>
                <c:pt idx="9">
                  <c:v>Compatible Calendar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0.59399999999999997</c:v>
                </c:pt>
                <c:pt idx="1">
                  <c:v>0.53100000000000003</c:v>
                </c:pt>
                <c:pt idx="2">
                  <c:v>0.53100000000000003</c:v>
                </c:pt>
                <c:pt idx="3">
                  <c:v>0.5</c:v>
                </c:pt>
                <c:pt idx="4">
                  <c:v>0.46900000000000008</c:v>
                </c:pt>
                <c:pt idx="5">
                  <c:v>0.31300000000000122</c:v>
                </c:pt>
                <c:pt idx="6">
                  <c:v>0.25</c:v>
                </c:pt>
                <c:pt idx="7">
                  <c:v>0.18800000000000044</c:v>
                </c:pt>
                <c:pt idx="8">
                  <c:v>0.18800000000000044</c:v>
                </c:pt>
                <c:pt idx="9">
                  <c:v>0.15600000000000044</c:v>
                </c:pt>
              </c:numCache>
            </c:numRef>
          </c:val>
        </c:ser>
        <c:overlap val="100"/>
        <c:axId val="65433600"/>
        <c:axId val="65435136"/>
      </c:barChart>
      <c:catAx>
        <c:axId val="65433600"/>
        <c:scaling>
          <c:orientation val="minMax"/>
        </c:scaling>
        <c:axPos val="b"/>
        <c:tickLblPos val="nextTo"/>
        <c:crossAx val="65435136"/>
        <c:crosses val="autoZero"/>
        <c:auto val="1"/>
        <c:lblAlgn val="ctr"/>
        <c:lblOffset val="100"/>
      </c:catAx>
      <c:valAx>
        <c:axId val="65435136"/>
        <c:scaling>
          <c:orientation val="minMax"/>
        </c:scaling>
        <c:axPos val="l"/>
        <c:majorGridlines/>
        <c:numFmt formatCode="0%" sourceLinked="1"/>
        <c:tickLblPos val="nextTo"/>
        <c:crossAx val="6543360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7844062894915964"/>
          <c:y val="0.16131535116897194"/>
          <c:w val="0.11847295129775445"/>
          <c:h val="0.22536245707544544"/>
        </c:manualLayout>
      </c:layout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title>
      <c:tx>
        <c:rich>
          <a:bodyPr/>
          <a:lstStyle/>
          <a:p>
            <a:pPr>
              <a:defRPr sz="2400"/>
            </a:pPr>
            <a:r>
              <a:rPr lang="en-US" sz="2000" dirty="0"/>
              <a:t>Features Students</a:t>
            </a:r>
            <a:r>
              <a:rPr lang="en-US" sz="2000" baseline="0" dirty="0"/>
              <a:t> Desire in Online Course Software</a:t>
            </a:r>
            <a:endParaRPr lang="en-US" sz="2000" dirty="0"/>
          </a:p>
        </c:rich>
      </c:tx>
      <c:layout>
        <c:manualLayout>
          <c:xMode val="edge"/>
          <c:yMode val="edge"/>
          <c:x val="0.16648868110236331"/>
          <c:y val="1.5873015873015879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Sheet1!$C$13</c:f>
              <c:strCache>
                <c:ptCount val="1"/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Sheet1!$A$14:$A$21</c:f>
              <c:strCache>
                <c:ptCount val="8"/>
                <c:pt idx="0">
                  <c:v>Class Assignments Calendar</c:v>
                </c:pt>
                <c:pt idx="1">
                  <c:v>Online Grade Postings</c:v>
                </c:pt>
                <c:pt idx="2">
                  <c:v>Ability to read assignments online</c:v>
                </c:pt>
                <c:pt idx="3">
                  <c:v>Class Email Reminders</c:v>
                </c:pt>
                <c:pt idx="4">
                  <c:v>Ability to schedule meetings</c:v>
                </c:pt>
                <c:pt idx="5">
                  <c:v>Class Roster</c:v>
                </c:pt>
                <c:pt idx="6">
                  <c:v>Online chat-based office hours</c:v>
                </c:pt>
                <c:pt idx="7">
                  <c:v>Class forum</c:v>
                </c:pt>
              </c:strCache>
            </c:strRef>
          </c:cat>
          <c:val>
            <c:numRef>
              <c:f>Sheet1!$C$14:$C$21</c:f>
              <c:numCache>
                <c:formatCode>0%</c:formatCode>
                <c:ptCount val="8"/>
                <c:pt idx="0">
                  <c:v>0.22492836676217834</c:v>
                </c:pt>
                <c:pt idx="1">
                  <c:v>0.18767908309455589</c:v>
                </c:pt>
                <c:pt idx="2">
                  <c:v>0.18481375358166294</c:v>
                </c:pt>
                <c:pt idx="3">
                  <c:v>0.16905444126074498</c:v>
                </c:pt>
                <c:pt idx="4">
                  <c:v>9.5988538681948413E-2</c:v>
                </c:pt>
                <c:pt idx="5">
                  <c:v>8.0229226361031525E-2</c:v>
                </c:pt>
                <c:pt idx="6">
                  <c:v>3.0085959885386832E-2</c:v>
                </c:pt>
                <c:pt idx="7">
                  <c:v>2.7220630372492838E-2</c:v>
                </c:pt>
              </c:numCache>
            </c:numRef>
          </c:val>
        </c:ser>
        <c:axId val="65499904"/>
        <c:axId val="65501440"/>
      </c:barChart>
      <c:catAx>
        <c:axId val="65499904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400"/>
            </a:pPr>
            <a:endParaRPr lang="en-US"/>
          </a:p>
        </c:txPr>
        <c:crossAx val="65501440"/>
        <c:crosses val="autoZero"/>
        <c:auto val="1"/>
        <c:lblAlgn val="ctr"/>
        <c:lblOffset val="100"/>
      </c:catAx>
      <c:valAx>
        <c:axId val="6550144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5499904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/>
            </a:pPr>
            <a:r>
              <a:rPr lang="en-US">
                <a:latin typeface="Tw Cen MT" pitchFamily="34" charset="0"/>
              </a:rPr>
              <a:t>Textology.com Profitability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6063008897050807"/>
          <c:y val="0.15775909938968471"/>
          <c:w val="0.65784810445020581"/>
          <c:h val="0.73788470417101493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Textbook</c:v>
                </c:pt>
              </c:strCache>
            </c:strRef>
          </c:tx>
          <c:spPr>
            <a:ln>
              <a:noFill/>
            </a:ln>
          </c:spPr>
          <c:cat>
            <c:strRef>
              <c:f>Sheet1!$B$1:$E$1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Sheet1!$B$2:$E$2</c:f>
              <c:numCache>
                <c:formatCode>_("$"* #,##0_);_("$"* \(#,##0\);_("$"* "-"_);_(@_)</c:formatCode>
                <c:ptCount val="4"/>
                <c:pt idx="0">
                  <c:v>4116000.0000000005</c:v>
                </c:pt>
                <c:pt idx="1">
                  <c:v>4158000.0000000005</c:v>
                </c:pt>
                <c:pt idx="2">
                  <c:v>3811500.0000000014</c:v>
                </c:pt>
                <c:pt idx="3">
                  <c:v>3074610.0000000014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e-book</c:v>
                </c:pt>
              </c:strCache>
            </c:strRef>
          </c:tx>
          <c:spPr>
            <a:ln>
              <a:noFill/>
            </a:ln>
          </c:spPr>
          <c:cat>
            <c:strRef>
              <c:f>Sheet1!$B$1:$E$1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Sheet1!$B$3:$E$3</c:f>
              <c:numCache>
                <c:formatCode>_("$"* #,##0_);_("$"* \(#,##0\);_("$"* "-"_);_(@_)</c:formatCode>
                <c:ptCount val="4"/>
                <c:pt idx="0">
                  <c:v>114300</c:v>
                </c:pt>
                <c:pt idx="1">
                  <c:v>628650</c:v>
                </c:pt>
                <c:pt idx="2">
                  <c:v>1728787.5000000002</c:v>
                </c:pt>
                <c:pt idx="3">
                  <c:v>3422999.2500000009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Marketplace</c:v>
                </c:pt>
              </c:strCache>
            </c:strRef>
          </c:tx>
          <c:spPr>
            <a:ln>
              <a:noFill/>
            </a:ln>
          </c:spPr>
          <c:cat>
            <c:strRef>
              <c:f>Sheet1!$B$1:$E$1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Sheet1!$B$4:$E$4</c:f>
              <c:numCache>
                <c:formatCode>_("$"* #,##0_);_("$"* \(#,##0\);_("$"* "-"_);_(@_)</c:formatCode>
                <c:ptCount val="4"/>
                <c:pt idx="0">
                  <c:v>1076822.7272727266</c:v>
                </c:pt>
                <c:pt idx="1">
                  <c:v>1615234.0909090973</c:v>
                </c:pt>
                <c:pt idx="2">
                  <c:v>2153645.4545454467</c:v>
                </c:pt>
                <c:pt idx="3">
                  <c:v>2692056.8181818002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Ad Revenue</c:v>
                </c:pt>
              </c:strCache>
            </c:strRef>
          </c:tx>
          <c:spPr>
            <a:ln>
              <a:noFill/>
            </a:ln>
          </c:spPr>
          <c:cat>
            <c:strRef>
              <c:f>Sheet1!$B$1:$E$1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Sheet1!$B$5:$E$5</c:f>
              <c:numCache>
                <c:formatCode>_("$"* #,##0_);_("$"* \(#,##0\);_("$"* "-"_);_(@_)</c:formatCode>
                <c:ptCount val="4"/>
                <c:pt idx="0">
                  <c:v>350933.33333333483</c:v>
                </c:pt>
                <c:pt idx="1">
                  <c:v>526400</c:v>
                </c:pt>
                <c:pt idx="2">
                  <c:v>701866.66666666744</c:v>
                </c:pt>
                <c:pt idx="3">
                  <c:v>877333.33333333442</c:v>
                </c:pt>
              </c:numCache>
            </c:numRef>
          </c:val>
        </c:ser>
        <c:overlap val="100"/>
        <c:axId val="65569920"/>
        <c:axId val="65571456"/>
      </c:barChart>
      <c:catAx>
        <c:axId val="65569920"/>
        <c:scaling>
          <c:orientation val="minMax"/>
        </c:scaling>
        <c:axPos val="b"/>
        <c:numFmt formatCode="_(\$* #,##0_);_(\$* \(#,##0\);_(\$* &quot;-&quot;_);_(@_)" sourceLinked="1"/>
        <c:tickLblPos val="nextTo"/>
        <c:txPr>
          <a:bodyPr/>
          <a:lstStyle/>
          <a:p>
            <a:pPr>
              <a:defRPr sz="1600">
                <a:latin typeface="Tw Cen MT" pitchFamily="34" charset="0"/>
              </a:defRPr>
            </a:pPr>
            <a:endParaRPr lang="en-US"/>
          </a:p>
        </c:txPr>
        <c:crossAx val="65571456"/>
        <c:crosses val="autoZero"/>
        <c:auto val="1"/>
        <c:lblAlgn val="ctr"/>
        <c:lblOffset val="100"/>
      </c:catAx>
      <c:valAx>
        <c:axId val="65571456"/>
        <c:scaling>
          <c:orientation val="minMax"/>
        </c:scaling>
        <c:axPos val="l"/>
        <c:majorGridlines/>
        <c:numFmt formatCode="_(&quot;$&quot;* #,##0_);_(&quot;$&quot;* \(#,##0\);_(&quot;$&quot;* &quot;-&quot;_);_(@_)" sourceLinked="1"/>
        <c:tickLblPos val="nextTo"/>
        <c:txPr>
          <a:bodyPr/>
          <a:lstStyle/>
          <a:p>
            <a:pPr>
              <a:defRPr sz="1200">
                <a:latin typeface="Tw Cen MT" pitchFamily="34" charset="0"/>
              </a:defRPr>
            </a:pPr>
            <a:endParaRPr lang="en-US"/>
          </a:p>
        </c:txPr>
        <c:crossAx val="655699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7.0087007874015922E-2"/>
                <c:y val="0.43520008483788192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 dirty="0" smtClean="0"/>
                    <a:t>Profit in Millions</a:t>
                  </a:r>
                  <a:endParaRPr lang="en-US" sz="1600" dirty="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81911509186351705"/>
          <c:y val="0.42117298973992151"/>
          <c:w val="0.17921824146981724"/>
          <c:h val="0.23198409289748001"/>
        </c:manualLayout>
      </c:layout>
      <c:txPr>
        <a:bodyPr/>
        <a:lstStyle/>
        <a:p>
          <a:pPr>
            <a:defRPr sz="1600">
              <a:latin typeface="Tw Cen MT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76151-6946-413B-8537-2B5A770E91B7}" type="doc">
      <dgm:prSet loTypeId="urn:microsoft.com/office/officeart/2005/8/layout/venn1" loCatId="relationship" qsTypeId="urn:microsoft.com/office/officeart/2005/8/quickstyle/simple4" qsCatId="simple" csTypeId="urn:microsoft.com/office/officeart/2005/8/colors/accent2_2" csCatId="accent2" phldr="1"/>
      <dgm:spPr/>
    </dgm:pt>
    <dgm:pt modelId="{D62C2AF5-D5E1-4326-B77C-96228EC9BEB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FE38045-D5C3-46F9-8D49-89BAA4008C99}" type="parTrans" cxnId="{5C92DBD7-4E60-4A41-B8FE-E2607787E690}">
      <dgm:prSet/>
      <dgm:spPr/>
      <dgm:t>
        <a:bodyPr/>
        <a:lstStyle/>
        <a:p>
          <a:endParaRPr lang="en-US"/>
        </a:p>
      </dgm:t>
    </dgm:pt>
    <dgm:pt modelId="{8B770CF9-3EE8-4B7B-925C-3481A3C2F6EA}" type="sibTrans" cxnId="{5C92DBD7-4E60-4A41-B8FE-E2607787E690}">
      <dgm:prSet/>
      <dgm:spPr/>
      <dgm:t>
        <a:bodyPr/>
        <a:lstStyle/>
        <a:p>
          <a:endParaRPr lang="en-US"/>
        </a:p>
      </dgm:t>
    </dgm:pt>
    <dgm:pt modelId="{B634DCBE-7702-442A-BA82-5A7681A88C7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BE5C207-CBC7-4949-95DB-ED2D381BFC24}" type="parTrans" cxnId="{A91BF4B6-45AB-4D5E-AA29-333D9E66C4B1}">
      <dgm:prSet/>
      <dgm:spPr/>
      <dgm:t>
        <a:bodyPr/>
        <a:lstStyle/>
        <a:p>
          <a:endParaRPr lang="en-US"/>
        </a:p>
      </dgm:t>
    </dgm:pt>
    <dgm:pt modelId="{25409B5A-1DD8-4CFD-9954-DFFB0F78E67D}" type="sibTrans" cxnId="{A91BF4B6-45AB-4D5E-AA29-333D9E66C4B1}">
      <dgm:prSet/>
      <dgm:spPr/>
      <dgm:t>
        <a:bodyPr/>
        <a:lstStyle/>
        <a:p>
          <a:endParaRPr lang="en-US"/>
        </a:p>
      </dgm:t>
    </dgm:pt>
    <dgm:pt modelId="{119A1EB9-837B-4273-A222-309183E53D84}" type="pres">
      <dgm:prSet presAssocID="{F7A76151-6946-413B-8537-2B5A770E91B7}" presName="compositeShape" presStyleCnt="0">
        <dgm:presLayoutVars>
          <dgm:chMax val="7"/>
          <dgm:dir/>
          <dgm:resizeHandles val="exact"/>
        </dgm:presLayoutVars>
      </dgm:prSet>
      <dgm:spPr/>
    </dgm:pt>
    <dgm:pt modelId="{8C78F352-8208-4FF1-88CC-63110905E544}" type="pres">
      <dgm:prSet presAssocID="{D62C2AF5-D5E1-4326-B77C-96228EC9BEBE}" presName="circ1" presStyleLbl="vennNode1" presStyleIdx="0" presStyleCnt="2"/>
      <dgm:spPr/>
      <dgm:t>
        <a:bodyPr/>
        <a:lstStyle/>
        <a:p>
          <a:endParaRPr lang="en-US"/>
        </a:p>
      </dgm:t>
    </dgm:pt>
    <dgm:pt modelId="{E4717C5B-64F3-44F4-A41C-CA809DABF1BD}" type="pres">
      <dgm:prSet presAssocID="{D62C2AF5-D5E1-4326-B77C-96228EC9BE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97035-D4D1-4565-8859-81698C6B9964}" type="pres">
      <dgm:prSet presAssocID="{B634DCBE-7702-442A-BA82-5A7681A88C76}" presName="circ2" presStyleLbl="vennNode1" presStyleIdx="1" presStyleCnt="2" custLinFactNeighborY="1283"/>
      <dgm:spPr/>
      <dgm:t>
        <a:bodyPr/>
        <a:lstStyle/>
        <a:p>
          <a:endParaRPr lang="en-US"/>
        </a:p>
      </dgm:t>
    </dgm:pt>
    <dgm:pt modelId="{4801C440-A395-4ED6-9B5B-B5E09F494261}" type="pres">
      <dgm:prSet presAssocID="{B634DCBE-7702-442A-BA82-5A7681A88C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06F3D7-7D3E-4A6B-8E78-157F7DE8BCA1}" type="presOf" srcId="{B634DCBE-7702-442A-BA82-5A7681A88C76}" destId="{C3397035-D4D1-4565-8859-81698C6B9964}" srcOrd="0" destOrd="0" presId="urn:microsoft.com/office/officeart/2005/8/layout/venn1"/>
    <dgm:cxn modelId="{5C92DBD7-4E60-4A41-B8FE-E2607787E690}" srcId="{F7A76151-6946-413B-8537-2B5A770E91B7}" destId="{D62C2AF5-D5E1-4326-B77C-96228EC9BEBE}" srcOrd="0" destOrd="0" parTransId="{4FE38045-D5C3-46F9-8D49-89BAA4008C99}" sibTransId="{8B770CF9-3EE8-4B7B-925C-3481A3C2F6EA}"/>
    <dgm:cxn modelId="{B6A10D2E-9163-4C52-83F3-51608CD88A7E}" type="presOf" srcId="{D62C2AF5-D5E1-4326-B77C-96228EC9BEBE}" destId="{8C78F352-8208-4FF1-88CC-63110905E544}" srcOrd="0" destOrd="0" presId="urn:microsoft.com/office/officeart/2005/8/layout/venn1"/>
    <dgm:cxn modelId="{A91BF4B6-45AB-4D5E-AA29-333D9E66C4B1}" srcId="{F7A76151-6946-413B-8537-2B5A770E91B7}" destId="{B634DCBE-7702-442A-BA82-5A7681A88C76}" srcOrd="1" destOrd="0" parTransId="{3BE5C207-CBC7-4949-95DB-ED2D381BFC24}" sibTransId="{25409B5A-1DD8-4CFD-9954-DFFB0F78E67D}"/>
    <dgm:cxn modelId="{199C1B41-3BFD-438A-8CA6-95C89C4A0F19}" type="presOf" srcId="{D62C2AF5-D5E1-4326-B77C-96228EC9BEBE}" destId="{E4717C5B-64F3-44F4-A41C-CA809DABF1BD}" srcOrd="1" destOrd="0" presId="urn:microsoft.com/office/officeart/2005/8/layout/venn1"/>
    <dgm:cxn modelId="{4E3E6E98-ECBD-489F-870C-5CA75650A7EB}" type="presOf" srcId="{F7A76151-6946-413B-8537-2B5A770E91B7}" destId="{119A1EB9-837B-4273-A222-309183E53D84}" srcOrd="0" destOrd="0" presId="urn:microsoft.com/office/officeart/2005/8/layout/venn1"/>
    <dgm:cxn modelId="{1799C1F9-2FEB-457E-8273-0DD44993ABE3}" type="presOf" srcId="{B634DCBE-7702-442A-BA82-5A7681A88C76}" destId="{4801C440-A395-4ED6-9B5B-B5E09F494261}" srcOrd="1" destOrd="0" presId="urn:microsoft.com/office/officeart/2005/8/layout/venn1"/>
    <dgm:cxn modelId="{427A2B87-4E71-41DB-906B-5938CE1D0784}" type="presParOf" srcId="{119A1EB9-837B-4273-A222-309183E53D84}" destId="{8C78F352-8208-4FF1-88CC-63110905E544}" srcOrd="0" destOrd="0" presId="urn:microsoft.com/office/officeart/2005/8/layout/venn1"/>
    <dgm:cxn modelId="{8332F89E-F4D4-4145-87AD-6400FD3BE727}" type="presParOf" srcId="{119A1EB9-837B-4273-A222-309183E53D84}" destId="{E4717C5B-64F3-44F4-A41C-CA809DABF1BD}" srcOrd="1" destOrd="0" presId="urn:microsoft.com/office/officeart/2005/8/layout/venn1"/>
    <dgm:cxn modelId="{1CA4F220-2207-4256-984E-A6C926FBC987}" type="presParOf" srcId="{119A1EB9-837B-4273-A222-309183E53D84}" destId="{C3397035-D4D1-4565-8859-81698C6B9964}" srcOrd="2" destOrd="0" presId="urn:microsoft.com/office/officeart/2005/8/layout/venn1"/>
    <dgm:cxn modelId="{D9FD8245-20CC-4E9E-BE98-DE8182A4ECF2}" type="presParOf" srcId="{119A1EB9-837B-4273-A222-309183E53D84}" destId="{4801C440-A395-4ED6-9B5B-B5E09F494261}" srcOrd="3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76151-6946-413B-8537-2B5A770E91B7}" type="doc">
      <dgm:prSet loTypeId="urn:microsoft.com/office/officeart/2005/8/layout/venn1" loCatId="relationship" qsTypeId="urn:microsoft.com/office/officeart/2005/8/quickstyle/simple4" qsCatId="simple" csTypeId="urn:microsoft.com/office/officeart/2005/8/colors/accent2_2" csCatId="accent2" phldr="1"/>
      <dgm:spPr/>
    </dgm:pt>
    <dgm:pt modelId="{D62C2AF5-D5E1-4326-B77C-96228EC9BEB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FE38045-D5C3-46F9-8D49-89BAA4008C99}" type="parTrans" cxnId="{5C92DBD7-4E60-4A41-B8FE-E2607787E690}">
      <dgm:prSet/>
      <dgm:spPr/>
      <dgm:t>
        <a:bodyPr/>
        <a:lstStyle/>
        <a:p>
          <a:endParaRPr lang="en-US"/>
        </a:p>
      </dgm:t>
    </dgm:pt>
    <dgm:pt modelId="{8B770CF9-3EE8-4B7B-925C-3481A3C2F6EA}" type="sibTrans" cxnId="{5C92DBD7-4E60-4A41-B8FE-E2607787E690}">
      <dgm:prSet/>
      <dgm:spPr/>
      <dgm:t>
        <a:bodyPr/>
        <a:lstStyle/>
        <a:p>
          <a:endParaRPr lang="en-US"/>
        </a:p>
      </dgm:t>
    </dgm:pt>
    <dgm:pt modelId="{B634DCBE-7702-442A-BA82-5A7681A88C7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BE5C207-CBC7-4949-95DB-ED2D381BFC24}" type="parTrans" cxnId="{A91BF4B6-45AB-4D5E-AA29-333D9E66C4B1}">
      <dgm:prSet/>
      <dgm:spPr/>
      <dgm:t>
        <a:bodyPr/>
        <a:lstStyle/>
        <a:p>
          <a:endParaRPr lang="en-US"/>
        </a:p>
      </dgm:t>
    </dgm:pt>
    <dgm:pt modelId="{25409B5A-1DD8-4CFD-9954-DFFB0F78E67D}" type="sibTrans" cxnId="{A91BF4B6-45AB-4D5E-AA29-333D9E66C4B1}">
      <dgm:prSet/>
      <dgm:spPr/>
      <dgm:t>
        <a:bodyPr/>
        <a:lstStyle/>
        <a:p>
          <a:endParaRPr lang="en-US"/>
        </a:p>
      </dgm:t>
    </dgm:pt>
    <dgm:pt modelId="{119A1EB9-837B-4273-A222-309183E53D84}" type="pres">
      <dgm:prSet presAssocID="{F7A76151-6946-413B-8537-2B5A770E91B7}" presName="compositeShape" presStyleCnt="0">
        <dgm:presLayoutVars>
          <dgm:chMax val="7"/>
          <dgm:dir/>
          <dgm:resizeHandles val="exact"/>
        </dgm:presLayoutVars>
      </dgm:prSet>
      <dgm:spPr/>
    </dgm:pt>
    <dgm:pt modelId="{8C78F352-8208-4FF1-88CC-63110905E544}" type="pres">
      <dgm:prSet presAssocID="{D62C2AF5-D5E1-4326-B77C-96228EC9BEBE}" presName="circ1" presStyleLbl="vennNode1" presStyleIdx="0" presStyleCnt="2"/>
      <dgm:spPr/>
      <dgm:t>
        <a:bodyPr/>
        <a:lstStyle/>
        <a:p>
          <a:endParaRPr lang="en-US"/>
        </a:p>
      </dgm:t>
    </dgm:pt>
    <dgm:pt modelId="{E4717C5B-64F3-44F4-A41C-CA809DABF1BD}" type="pres">
      <dgm:prSet presAssocID="{D62C2AF5-D5E1-4326-B77C-96228EC9BE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97035-D4D1-4565-8859-81698C6B9964}" type="pres">
      <dgm:prSet presAssocID="{B634DCBE-7702-442A-BA82-5A7681A88C76}" presName="circ2" presStyleLbl="vennNode1" presStyleIdx="1" presStyleCnt="2" custLinFactNeighborY="1283"/>
      <dgm:spPr/>
      <dgm:t>
        <a:bodyPr/>
        <a:lstStyle/>
        <a:p>
          <a:endParaRPr lang="en-US"/>
        </a:p>
      </dgm:t>
    </dgm:pt>
    <dgm:pt modelId="{4801C440-A395-4ED6-9B5B-B5E09F494261}" type="pres">
      <dgm:prSet presAssocID="{B634DCBE-7702-442A-BA82-5A7681A88C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92DBD7-4E60-4A41-B8FE-E2607787E690}" srcId="{F7A76151-6946-413B-8537-2B5A770E91B7}" destId="{D62C2AF5-D5E1-4326-B77C-96228EC9BEBE}" srcOrd="0" destOrd="0" parTransId="{4FE38045-D5C3-46F9-8D49-89BAA4008C99}" sibTransId="{8B770CF9-3EE8-4B7B-925C-3481A3C2F6EA}"/>
    <dgm:cxn modelId="{C622B1C7-664A-4BF0-A625-8D77392B5D32}" type="presOf" srcId="{D62C2AF5-D5E1-4326-B77C-96228EC9BEBE}" destId="{E4717C5B-64F3-44F4-A41C-CA809DABF1BD}" srcOrd="1" destOrd="0" presId="urn:microsoft.com/office/officeart/2005/8/layout/venn1"/>
    <dgm:cxn modelId="{B59795F2-118D-46D8-80D1-6103C8C2CC63}" type="presOf" srcId="{F7A76151-6946-413B-8537-2B5A770E91B7}" destId="{119A1EB9-837B-4273-A222-309183E53D84}" srcOrd="0" destOrd="0" presId="urn:microsoft.com/office/officeart/2005/8/layout/venn1"/>
    <dgm:cxn modelId="{A91BF4B6-45AB-4D5E-AA29-333D9E66C4B1}" srcId="{F7A76151-6946-413B-8537-2B5A770E91B7}" destId="{B634DCBE-7702-442A-BA82-5A7681A88C76}" srcOrd="1" destOrd="0" parTransId="{3BE5C207-CBC7-4949-95DB-ED2D381BFC24}" sibTransId="{25409B5A-1DD8-4CFD-9954-DFFB0F78E67D}"/>
    <dgm:cxn modelId="{9CCE0E1C-EBFA-4B8B-AD55-28954A6B6E0B}" type="presOf" srcId="{D62C2AF5-D5E1-4326-B77C-96228EC9BEBE}" destId="{8C78F352-8208-4FF1-88CC-63110905E544}" srcOrd="0" destOrd="0" presId="urn:microsoft.com/office/officeart/2005/8/layout/venn1"/>
    <dgm:cxn modelId="{8E16FBB2-AAF7-4FCF-819F-1064D85ED053}" type="presOf" srcId="{B634DCBE-7702-442A-BA82-5A7681A88C76}" destId="{C3397035-D4D1-4565-8859-81698C6B9964}" srcOrd="0" destOrd="0" presId="urn:microsoft.com/office/officeart/2005/8/layout/venn1"/>
    <dgm:cxn modelId="{EB2CC969-8E08-4110-A9FD-36108FC8EC3B}" type="presOf" srcId="{B634DCBE-7702-442A-BA82-5A7681A88C76}" destId="{4801C440-A395-4ED6-9B5B-B5E09F494261}" srcOrd="1" destOrd="0" presId="urn:microsoft.com/office/officeart/2005/8/layout/venn1"/>
    <dgm:cxn modelId="{7546440F-3040-4BFC-B28F-68D6F0617817}" type="presParOf" srcId="{119A1EB9-837B-4273-A222-309183E53D84}" destId="{8C78F352-8208-4FF1-88CC-63110905E544}" srcOrd="0" destOrd="0" presId="urn:microsoft.com/office/officeart/2005/8/layout/venn1"/>
    <dgm:cxn modelId="{6769FE60-E4BF-4632-AE9E-6BE95F6BF893}" type="presParOf" srcId="{119A1EB9-837B-4273-A222-309183E53D84}" destId="{E4717C5B-64F3-44F4-A41C-CA809DABF1BD}" srcOrd="1" destOrd="0" presId="urn:microsoft.com/office/officeart/2005/8/layout/venn1"/>
    <dgm:cxn modelId="{ADB01765-5F71-4B56-B9CC-CBCC6B7C61AC}" type="presParOf" srcId="{119A1EB9-837B-4273-A222-309183E53D84}" destId="{C3397035-D4D1-4565-8859-81698C6B9964}" srcOrd="2" destOrd="0" presId="urn:microsoft.com/office/officeart/2005/8/layout/venn1"/>
    <dgm:cxn modelId="{1B38C8B1-4880-4F32-A710-94ED450D02AC}" type="presParOf" srcId="{119A1EB9-837B-4273-A222-309183E53D84}" destId="{4801C440-A395-4ED6-9B5B-B5E09F494261}" srcOrd="3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F5E663-F4C1-497A-8B0E-6031FE8A772A}" type="doc">
      <dgm:prSet loTypeId="urn:microsoft.com/office/officeart/2005/8/layout/chevron2" loCatId="list" qsTypeId="urn:microsoft.com/office/officeart/2005/8/quickstyle/simple1#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237EB4-8162-4686-B653-7AC6A34951AF}">
      <dgm:prSet phldrT="[Text]" custT="1"/>
      <dgm:spPr/>
      <dgm:t>
        <a:bodyPr/>
        <a:lstStyle/>
        <a:p>
          <a:r>
            <a:rPr lang="en-US" sz="2000" dirty="0" smtClean="0"/>
            <a:t>Stage 1</a:t>
          </a:r>
          <a:endParaRPr lang="en-US" sz="2000" dirty="0"/>
        </a:p>
      </dgm:t>
    </dgm:pt>
    <dgm:pt modelId="{A0A3A603-5B2B-4D7C-B0E9-267F0BF79F91}" type="parTrans" cxnId="{DE8E3ACD-21E2-4ECD-8CC0-6EBAA9902D81}">
      <dgm:prSet/>
      <dgm:spPr/>
      <dgm:t>
        <a:bodyPr/>
        <a:lstStyle/>
        <a:p>
          <a:endParaRPr lang="en-US"/>
        </a:p>
      </dgm:t>
    </dgm:pt>
    <dgm:pt modelId="{ECDB213E-4579-4CF6-8955-6B19DA9B0C82}" type="sibTrans" cxnId="{DE8E3ACD-21E2-4ECD-8CC0-6EBAA9902D81}">
      <dgm:prSet/>
      <dgm:spPr/>
      <dgm:t>
        <a:bodyPr/>
        <a:lstStyle/>
        <a:p>
          <a:endParaRPr lang="en-US"/>
        </a:p>
      </dgm:t>
    </dgm:pt>
    <dgm:pt modelId="{06F9C48B-9ECD-4799-88DC-DF1D236EE38F}">
      <dgm:prSet phldrT="[Text]"/>
      <dgm:spPr/>
      <dgm:t>
        <a:bodyPr/>
        <a:lstStyle/>
        <a:p>
          <a:r>
            <a:rPr lang="en-US" b="1" dirty="0" smtClean="0"/>
            <a:t>Capture users with the familiar</a:t>
          </a:r>
          <a:endParaRPr lang="en-US" b="1" dirty="0"/>
        </a:p>
      </dgm:t>
    </dgm:pt>
    <dgm:pt modelId="{960D59AE-79EF-481F-B2C7-91185602F64B}" type="parTrans" cxnId="{75E16ED7-D1E7-4899-AAD5-7EB9096B3566}">
      <dgm:prSet/>
      <dgm:spPr/>
      <dgm:t>
        <a:bodyPr/>
        <a:lstStyle/>
        <a:p>
          <a:endParaRPr lang="en-US"/>
        </a:p>
      </dgm:t>
    </dgm:pt>
    <dgm:pt modelId="{CD33E417-7CBC-4EBA-9C99-65A429277F3B}" type="sibTrans" cxnId="{75E16ED7-D1E7-4899-AAD5-7EB9096B3566}">
      <dgm:prSet/>
      <dgm:spPr/>
      <dgm:t>
        <a:bodyPr/>
        <a:lstStyle/>
        <a:p>
          <a:endParaRPr lang="en-US"/>
        </a:p>
      </dgm:t>
    </dgm:pt>
    <dgm:pt modelId="{C98B1DC7-D79B-4B86-A877-1786D8C0C652}">
      <dgm:prSet phldrT="[Text]"/>
      <dgm:spPr/>
      <dgm:t>
        <a:bodyPr/>
        <a:lstStyle/>
        <a:p>
          <a:r>
            <a:rPr lang="en-US" dirty="0" smtClean="0"/>
            <a:t>Drive awareness through physical books</a:t>
          </a:r>
          <a:endParaRPr lang="en-US" dirty="0"/>
        </a:p>
      </dgm:t>
    </dgm:pt>
    <dgm:pt modelId="{FB1527DE-373C-42DB-8346-E01E4099784D}" type="parTrans" cxnId="{5A960076-F1B6-4918-B724-2E17EA1410E3}">
      <dgm:prSet/>
      <dgm:spPr/>
      <dgm:t>
        <a:bodyPr/>
        <a:lstStyle/>
        <a:p>
          <a:endParaRPr lang="en-US"/>
        </a:p>
      </dgm:t>
    </dgm:pt>
    <dgm:pt modelId="{28F9CED5-061E-401A-8FB8-406E3DFAE9CC}" type="sibTrans" cxnId="{5A960076-F1B6-4918-B724-2E17EA1410E3}">
      <dgm:prSet/>
      <dgm:spPr/>
      <dgm:t>
        <a:bodyPr/>
        <a:lstStyle/>
        <a:p>
          <a:endParaRPr lang="en-US"/>
        </a:p>
      </dgm:t>
    </dgm:pt>
    <dgm:pt modelId="{F45BF24C-2AE6-4DD3-8332-9D7D4052E80F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000" dirty="0" smtClean="0"/>
            <a:t>Stage 2</a:t>
          </a:r>
          <a:endParaRPr lang="en-US" sz="2000" dirty="0"/>
        </a:p>
      </dgm:t>
    </dgm:pt>
    <dgm:pt modelId="{D351A656-9921-4D8C-9FE1-6D0D24D35C4A}" type="parTrans" cxnId="{A988D8A8-02F4-4CCC-9D6F-4408CA781D47}">
      <dgm:prSet/>
      <dgm:spPr/>
      <dgm:t>
        <a:bodyPr/>
        <a:lstStyle/>
        <a:p>
          <a:endParaRPr lang="en-US"/>
        </a:p>
      </dgm:t>
    </dgm:pt>
    <dgm:pt modelId="{7388222F-94A7-432E-9A93-65323DC00240}" type="sibTrans" cxnId="{A988D8A8-02F4-4CCC-9D6F-4408CA781D47}">
      <dgm:prSet/>
      <dgm:spPr/>
      <dgm:t>
        <a:bodyPr/>
        <a:lstStyle/>
        <a:p>
          <a:endParaRPr lang="en-US"/>
        </a:p>
      </dgm:t>
    </dgm:pt>
    <dgm:pt modelId="{DDCE71E3-C8BB-458C-9134-125522E6753F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b="1" dirty="0" smtClean="0"/>
            <a:t>Grow the network</a:t>
          </a:r>
          <a:endParaRPr lang="en-US" b="1" dirty="0"/>
        </a:p>
      </dgm:t>
    </dgm:pt>
    <dgm:pt modelId="{59A2BF1D-C7E3-4FBF-A3D7-DA8B030119DB}" type="parTrans" cxnId="{45DA4450-1467-43ED-8574-502C77273287}">
      <dgm:prSet/>
      <dgm:spPr/>
      <dgm:t>
        <a:bodyPr/>
        <a:lstStyle/>
        <a:p>
          <a:endParaRPr lang="en-US"/>
        </a:p>
      </dgm:t>
    </dgm:pt>
    <dgm:pt modelId="{4FE9FC0C-064C-482B-B1E9-BD7043947DC4}" type="sibTrans" cxnId="{45DA4450-1467-43ED-8574-502C77273287}">
      <dgm:prSet/>
      <dgm:spPr/>
      <dgm:t>
        <a:bodyPr/>
        <a:lstStyle/>
        <a:p>
          <a:endParaRPr lang="en-US"/>
        </a:p>
      </dgm:t>
    </dgm:pt>
    <dgm:pt modelId="{0594D7BC-AD1E-4FF4-883C-E8D3BB6E31F8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Build community aspect</a:t>
          </a:r>
          <a:endParaRPr lang="en-US" dirty="0"/>
        </a:p>
      </dgm:t>
    </dgm:pt>
    <dgm:pt modelId="{5D35549D-7203-46FB-9CE9-450651C2C3A8}" type="parTrans" cxnId="{1D2D4D82-7C93-41AB-B72F-AB0C4FB1ECE2}">
      <dgm:prSet/>
      <dgm:spPr/>
      <dgm:t>
        <a:bodyPr/>
        <a:lstStyle/>
        <a:p>
          <a:endParaRPr lang="en-US"/>
        </a:p>
      </dgm:t>
    </dgm:pt>
    <dgm:pt modelId="{3F78326D-6517-4F87-BDF7-A3707849C733}" type="sibTrans" cxnId="{1D2D4D82-7C93-41AB-B72F-AB0C4FB1ECE2}">
      <dgm:prSet/>
      <dgm:spPr/>
      <dgm:t>
        <a:bodyPr/>
        <a:lstStyle/>
        <a:p>
          <a:endParaRPr lang="en-US"/>
        </a:p>
      </dgm:t>
    </dgm:pt>
    <dgm:pt modelId="{FAB3ACD2-4989-4655-841D-BEDD37EE8140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000" dirty="0" smtClean="0"/>
            <a:t>Stage 3</a:t>
          </a:r>
          <a:endParaRPr lang="en-US" sz="2000" dirty="0"/>
        </a:p>
      </dgm:t>
    </dgm:pt>
    <dgm:pt modelId="{CA40412D-5EE4-4AB8-B1A5-A81B1DD55737}" type="parTrans" cxnId="{40BA1415-13A9-4662-AAC7-AA998FB7E855}">
      <dgm:prSet/>
      <dgm:spPr/>
      <dgm:t>
        <a:bodyPr/>
        <a:lstStyle/>
        <a:p>
          <a:endParaRPr lang="en-US"/>
        </a:p>
      </dgm:t>
    </dgm:pt>
    <dgm:pt modelId="{5E74E8C3-8B3D-41D5-93A5-CA6423C5937A}" type="sibTrans" cxnId="{40BA1415-13A9-4662-AAC7-AA998FB7E855}">
      <dgm:prSet/>
      <dgm:spPr/>
      <dgm:t>
        <a:bodyPr/>
        <a:lstStyle/>
        <a:p>
          <a:endParaRPr lang="en-US"/>
        </a:p>
      </dgm:t>
    </dgm:pt>
    <dgm:pt modelId="{BA33794C-8C2D-4214-AD76-80121FC825CA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b="1" dirty="0" smtClean="0"/>
            <a:t>Become the ultimate source for students</a:t>
          </a:r>
          <a:endParaRPr lang="en-US" b="1" dirty="0"/>
        </a:p>
      </dgm:t>
    </dgm:pt>
    <dgm:pt modelId="{DB364CEB-73CA-4EF3-801F-B9641CE6FDBB}" type="parTrans" cxnId="{04CF0B88-A1EB-405D-84ED-30F1B7B143F7}">
      <dgm:prSet/>
      <dgm:spPr/>
      <dgm:t>
        <a:bodyPr/>
        <a:lstStyle/>
        <a:p>
          <a:endParaRPr lang="en-US"/>
        </a:p>
      </dgm:t>
    </dgm:pt>
    <dgm:pt modelId="{DEED80E5-AB58-4D88-BB7F-CE2F9A0D9FA2}" type="sibTrans" cxnId="{04CF0B88-A1EB-405D-84ED-30F1B7B143F7}">
      <dgm:prSet/>
      <dgm:spPr/>
      <dgm:t>
        <a:bodyPr/>
        <a:lstStyle/>
        <a:p>
          <a:endParaRPr lang="en-US"/>
        </a:p>
      </dgm:t>
    </dgm:pt>
    <dgm:pt modelId="{50D634D8-BD0D-4433-974E-B65560700984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Focus more on </a:t>
          </a:r>
          <a:r>
            <a:rPr lang="en-US" dirty="0" err="1" smtClean="0"/>
            <a:t>ebooks</a:t>
          </a:r>
          <a:endParaRPr lang="en-US" dirty="0"/>
        </a:p>
      </dgm:t>
    </dgm:pt>
    <dgm:pt modelId="{C8150DED-992C-4000-9A2F-B4086D2E2571}" type="parTrans" cxnId="{FDAAC2B0-4E53-46D1-8ACE-6733B37D9322}">
      <dgm:prSet/>
      <dgm:spPr/>
      <dgm:t>
        <a:bodyPr/>
        <a:lstStyle/>
        <a:p>
          <a:endParaRPr lang="en-US"/>
        </a:p>
      </dgm:t>
    </dgm:pt>
    <dgm:pt modelId="{AB875918-FB63-43FF-A6FA-20992FBEA000}" type="sibTrans" cxnId="{FDAAC2B0-4E53-46D1-8ACE-6733B37D9322}">
      <dgm:prSet/>
      <dgm:spPr/>
      <dgm:t>
        <a:bodyPr/>
        <a:lstStyle/>
        <a:p>
          <a:endParaRPr lang="en-US"/>
        </a:p>
      </dgm:t>
    </dgm:pt>
    <dgm:pt modelId="{47442D13-118C-4FBF-B392-C38F010AB721}">
      <dgm:prSet phldrT="[Text]"/>
      <dgm:spPr/>
      <dgm:t>
        <a:bodyPr/>
        <a:lstStyle/>
        <a:p>
          <a:r>
            <a:rPr lang="en-US" dirty="0" smtClean="0"/>
            <a:t>Encourage adoption via used book market</a:t>
          </a:r>
          <a:endParaRPr lang="en-US" dirty="0"/>
        </a:p>
      </dgm:t>
    </dgm:pt>
    <dgm:pt modelId="{2A661C15-255D-469F-B5F7-5F379241E39B}" type="parTrans" cxnId="{D2580695-2A58-4879-A86D-2593CA9E1F56}">
      <dgm:prSet/>
      <dgm:spPr/>
      <dgm:t>
        <a:bodyPr/>
        <a:lstStyle/>
        <a:p>
          <a:endParaRPr lang="en-US"/>
        </a:p>
      </dgm:t>
    </dgm:pt>
    <dgm:pt modelId="{C99FAED7-FF0A-4045-BCBE-9F257FAD4836}" type="sibTrans" cxnId="{D2580695-2A58-4879-A86D-2593CA9E1F56}">
      <dgm:prSet/>
      <dgm:spPr/>
      <dgm:t>
        <a:bodyPr/>
        <a:lstStyle/>
        <a:p>
          <a:endParaRPr lang="en-US"/>
        </a:p>
      </dgm:t>
    </dgm:pt>
    <dgm:pt modelId="{1971C5BE-F2C3-4FF0-8726-3956B7C26B42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Monetize the community</a:t>
          </a:r>
          <a:endParaRPr lang="en-US" dirty="0"/>
        </a:p>
      </dgm:t>
    </dgm:pt>
    <dgm:pt modelId="{88A85769-E124-41FB-B35F-F50B76FFE5CC}" type="parTrans" cxnId="{7D2AC842-A6A8-49DF-A0FF-105DE75E3326}">
      <dgm:prSet/>
      <dgm:spPr/>
      <dgm:t>
        <a:bodyPr/>
        <a:lstStyle/>
        <a:p>
          <a:endParaRPr lang="en-US"/>
        </a:p>
      </dgm:t>
    </dgm:pt>
    <dgm:pt modelId="{DD0B8D48-CC49-4083-89EA-CEAAFA1B8AD3}" type="sibTrans" cxnId="{7D2AC842-A6A8-49DF-A0FF-105DE75E3326}">
      <dgm:prSet/>
      <dgm:spPr/>
      <dgm:t>
        <a:bodyPr/>
        <a:lstStyle/>
        <a:p>
          <a:endParaRPr lang="en-US"/>
        </a:p>
      </dgm:t>
    </dgm:pt>
    <dgm:pt modelId="{B9B4BDD6-0A91-44FD-80C1-047D913A8A35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Be associated with cutting edge on all forms of learning content</a:t>
          </a:r>
          <a:endParaRPr lang="en-US" dirty="0"/>
        </a:p>
      </dgm:t>
    </dgm:pt>
    <dgm:pt modelId="{4809504B-4BD0-4019-B17A-E2FAD6A8CB49}" type="parTrans" cxnId="{35E00868-DB68-4B62-85FC-646777959D1D}">
      <dgm:prSet/>
      <dgm:spPr/>
      <dgm:t>
        <a:bodyPr/>
        <a:lstStyle/>
        <a:p>
          <a:endParaRPr lang="en-US"/>
        </a:p>
      </dgm:t>
    </dgm:pt>
    <dgm:pt modelId="{E7C5FFA2-3DFE-4C98-80BD-86C9A352124A}" type="sibTrans" cxnId="{35E00868-DB68-4B62-85FC-646777959D1D}">
      <dgm:prSet/>
      <dgm:spPr/>
      <dgm:t>
        <a:bodyPr/>
        <a:lstStyle/>
        <a:p>
          <a:endParaRPr lang="en-US"/>
        </a:p>
      </dgm:t>
    </dgm:pt>
    <dgm:pt modelId="{509F9877-E7A2-41FD-95AD-D1758EDC14D4}" type="pres">
      <dgm:prSet presAssocID="{63F5E663-F4C1-497A-8B0E-6031FE8A77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570A24-A385-481C-8E67-4E02ACF339ED}" type="pres">
      <dgm:prSet presAssocID="{BD237EB4-8162-4686-B653-7AC6A34951AF}" presName="composite" presStyleCnt="0"/>
      <dgm:spPr/>
      <dgm:t>
        <a:bodyPr/>
        <a:lstStyle/>
        <a:p>
          <a:endParaRPr lang="en-US"/>
        </a:p>
      </dgm:t>
    </dgm:pt>
    <dgm:pt modelId="{8E7D10D1-6A01-40A7-B9D5-AC8D1F903F66}" type="pres">
      <dgm:prSet presAssocID="{BD237EB4-8162-4686-B653-7AC6A34951A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F74B6-F158-432F-A4F4-754F75E08031}" type="pres">
      <dgm:prSet presAssocID="{BD237EB4-8162-4686-B653-7AC6A34951A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DC8B0-E16E-4F7E-ABC5-D1C162F8DCC8}" type="pres">
      <dgm:prSet presAssocID="{ECDB213E-4579-4CF6-8955-6B19DA9B0C82}" presName="sp" presStyleCnt="0"/>
      <dgm:spPr/>
      <dgm:t>
        <a:bodyPr/>
        <a:lstStyle/>
        <a:p>
          <a:endParaRPr lang="en-US"/>
        </a:p>
      </dgm:t>
    </dgm:pt>
    <dgm:pt modelId="{5A157C26-A5C8-4F2C-9DE1-173420E3A6FF}" type="pres">
      <dgm:prSet presAssocID="{F45BF24C-2AE6-4DD3-8332-9D7D4052E80F}" presName="composite" presStyleCnt="0"/>
      <dgm:spPr/>
      <dgm:t>
        <a:bodyPr/>
        <a:lstStyle/>
        <a:p>
          <a:endParaRPr lang="en-US"/>
        </a:p>
      </dgm:t>
    </dgm:pt>
    <dgm:pt modelId="{079EC373-F4B2-4BEA-958E-B8B5AD724C57}" type="pres">
      <dgm:prSet presAssocID="{F45BF24C-2AE6-4DD3-8332-9D7D4052E80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A4175-5E70-4F6C-8D8E-FD294B806686}" type="pres">
      <dgm:prSet presAssocID="{F45BF24C-2AE6-4DD3-8332-9D7D4052E80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85D1E-4CB4-4A3D-8292-EE01BD350553}" type="pres">
      <dgm:prSet presAssocID="{7388222F-94A7-432E-9A93-65323DC00240}" presName="sp" presStyleCnt="0"/>
      <dgm:spPr/>
      <dgm:t>
        <a:bodyPr/>
        <a:lstStyle/>
        <a:p>
          <a:endParaRPr lang="en-US"/>
        </a:p>
      </dgm:t>
    </dgm:pt>
    <dgm:pt modelId="{1C2263AC-D1A7-4494-9490-AC743D3881A2}" type="pres">
      <dgm:prSet presAssocID="{FAB3ACD2-4989-4655-841D-BEDD37EE8140}" presName="composite" presStyleCnt="0"/>
      <dgm:spPr/>
      <dgm:t>
        <a:bodyPr/>
        <a:lstStyle/>
        <a:p>
          <a:endParaRPr lang="en-US"/>
        </a:p>
      </dgm:t>
    </dgm:pt>
    <dgm:pt modelId="{0AEC843A-06B8-45AC-A2C6-2295ADCC072E}" type="pres">
      <dgm:prSet presAssocID="{FAB3ACD2-4989-4655-841D-BEDD37EE81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40625-050B-4718-ACF7-4016E1E1EA7D}" type="pres">
      <dgm:prSet presAssocID="{FAB3ACD2-4989-4655-841D-BEDD37EE814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CEB6EF-5361-47AF-97A9-581763277C2C}" type="presOf" srcId="{1971C5BE-F2C3-4FF0-8726-3956B7C26B42}" destId="{E17A4175-5E70-4F6C-8D8E-FD294B806686}" srcOrd="0" destOrd="2" presId="urn:microsoft.com/office/officeart/2005/8/layout/chevron2"/>
    <dgm:cxn modelId="{40BA1415-13A9-4662-AAC7-AA998FB7E855}" srcId="{63F5E663-F4C1-497A-8B0E-6031FE8A772A}" destId="{FAB3ACD2-4989-4655-841D-BEDD37EE8140}" srcOrd="2" destOrd="0" parTransId="{CA40412D-5EE4-4AB8-B1A5-A81B1DD55737}" sibTransId="{5E74E8C3-8B3D-41D5-93A5-CA6423C5937A}"/>
    <dgm:cxn modelId="{1D2D4D82-7C93-41AB-B72F-AB0C4FB1ECE2}" srcId="{DDCE71E3-C8BB-458C-9134-125522E6753F}" destId="{0594D7BC-AD1E-4FF4-883C-E8D3BB6E31F8}" srcOrd="0" destOrd="0" parTransId="{5D35549D-7203-46FB-9CE9-450651C2C3A8}" sibTransId="{3F78326D-6517-4F87-BDF7-A3707849C733}"/>
    <dgm:cxn modelId="{8AEDC6C6-EBB1-4F1A-8164-4D53986AC6DB}" type="presOf" srcId="{FAB3ACD2-4989-4655-841D-BEDD37EE8140}" destId="{0AEC843A-06B8-45AC-A2C6-2295ADCC072E}" srcOrd="0" destOrd="0" presId="urn:microsoft.com/office/officeart/2005/8/layout/chevron2"/>
    <dgm:cxn modelId="{9FC078B6-04DF-4B64-97D3-9408A4511870}" type="presOf" srcId="{C98B1DC7-D79B-4B86-A877-1786D8C0C652}" destId="{275F74B6-F158-432F-A4F4-754F75E08031}" srcOrd="0" destOrd="1" presId="urn:microsoft.com/office/officeart/2005/8/layout/chevron2"/>
    <dgm:cxn modelId="{5C119325-F84C-4547-9D97-165A32165CDD}" type="presOf" srcId="{0594D7BC-AD1E-4FF4-883C-E8D3BB6E31F8}" destId="{E17A4175-5E70-4F6C-8D8E-FD294B806686}" srcOrd="0" destOrd="1" presId="urn:microsoft.com/office/officeart/2005/8/layout/chevron2"/>
    <dgm:cxn modelId="{DE8E3ACD-21E2-4ECD-8CC0-6EBAA9902D81}" srcId="{63F5E663-F4C1-497A-8B0E-6031FE8A772A}" destId="{BD237EB4-8162-4686-B653-7AC6A34951AF}" srcOrd="0" destOrd="0" parTransId="{A0A3A603-5B2B-4D7C-B0E9-267F0BF79F91}" sibTransId="{ECDB213E-4579-4CF6-8955-6B19DA9B0C82}"/>
    <dgm:cxn modelId="{45DA4450-1467-43ED-8574-502C77273287}" srcId="{F45BF24C-2AE6-4DD3-8332-9D7D4052E80F}" destId="{DDCE71E3-C8BB-458C-9134-125522E6753F}" srcOrd="0" destOrd="0" parTransId="{59A2BF1D-C7E3-4FBF-A3D7-DA8B030119DB}" sibTransId="{4FE9FC0C-064C-482B-B1E9-BD7043947DC4}"/>
    <dgm:cxn modelId="{7790C18F-B4C9-4F57-880F-0FA22DBAD88A}" type="presOf" srcId="{F45BF24C-2AE6-4DD3-8332-9D7D4052E80F}" destId="{079EC373-F4B2-4BEA-958E-B8B5AD724C57}" srcOrd="0" destOrd="0" presId="urn:microsoft.com/office/officeart/2005/8/layout/chevron2"/>
    <dgm:cxn modelId="{04CF0B88-A1EB-405D-84ED-30F1B7B143F7}" srcId="{FAB3ACD2-4989-4655-841D-BEDD37EE8140}" destId="{BA33794C-8C2D-4214-AD76-80121FC825CA}" srcOrd="0" destOrd="0" parTransId="{DB364CEB-73CA-4EF3-801F-B9641CE6FDBB}" sibTransId="{DEED80E5-AB58-4D88-BB7F-CE2F9A0D9FA2}"/>
    <dgm:cxn modelId="{A988D8A8-02F4-4CCC-9D6F-4408CA781D47}" srcId="{63F5E663-F4C1-497A-8B0E-6031FE8A772A}" destId="{F45BF24C-2AE6-4DD3-8332-9D7D4052E80F}" srcOrd="1" destOrd="0" parTransId="{D351A656-9921-4D8C-9FE1-6D0D24D35C4A}" sibTransId="{7388222F-94A7-432E-9A93-65323DC00240}"/>
    <dgm:cxn modelId="{7F1101D5-611D-4252-ABD0-FA2398476E68}" type="presOf" srcId="{50D634D8-BD0D-4433-974E-B65560700984}" destId="{EDA40625-050B-4718-ACF7-4016E1E1EA7D}" srcOrd="0" destOrd="1" presId="urn:microsoft.com/office/officeart/2005/8/layout/chevron2"/>
    <dgm:cxn modelId="{75E16ED7-D1E7-4899-AAD5-7EB9096B3566}" srcId="{BD237EB4-8162-4686-B653-7AC6A34951AF}" destId="{06F9C48B-9ECD-4799-88DC-DF1D236EE38F}" srcOrd="0" destOrd="0" parTransId="{960D59AE-79EF-481F-B2C7-91185602F64B}" sibTransId="{CD33E417-7CBC-4EBA-9C99-65A429277F3B}"/>
    <dgm:cxn modelId="{35E00868-DB68-4B62-85FC-646777959D1D}" srcId="{BA33794C-8C2D-4214-AD76-80121FC825CA}" destId="{B9B4BDD6-0A91-44FD-80C1-047D913A8A35}" srcOrd="1" destOrd="0" parTransId="{4809504B-4BD0-4019-B17A-E2FAD6A8CB49}" sibTransId="{E7C5FFA2-3DFE-4C98-80BD-86C9A352124A}"/>
    <dgm:cxn modelId="{A9FEFC42-766E-4A90-B263-D30A5F04766B}" type="presOf" srcId="{06F9C48B-9ECD-4799-88DC-DF1D236EE38F}" destId="{275F74B6-F158-432F-A4F4-754F75E08031}" srcOrd="0" destOrd="0" presId="urn:microsoft.com/office/officeart/2005/8/layout/chevron2"/>
    <dgm:cxn modelId="{7D2AC842-A6A8-49DF-A0FF-105DE75E3326}" srcId="{DDCE71E3-C8BB-458C-9134-125522E6753F}" destId="{1971C5BE-F2C3-4FF0-8726-3956B7C26B42}" srcOrd="1" destOrd="0" parTransId="{88A85769-E124-41FB-B35F-F50B76FFE5CC}" sibTransId="{DD0B8D48-CC49-4083-89EA-CEAAFA1B8AD3}"/>
    <dgm:cxn modelId="{6576C443-2559-4A4F-B3DB-07CA462E1AA6}" type="presOf" srcId="{DDCE71E3-C8BB-458C-9134-125522E6753F}" destId="{E17A4175-5E70-4F6C-8D8E-FD294B806686}" srcOrd="0" destOrd="0" presId="urn:microsoft.com/office/officeart/2005/8/layout/chevron2"/>
    <dgm:cxn modelId="{D2580695-2A58-4879-A86D-2593CA9E1F56}" srcId="{06F9C48B-9ECD-4799-88DC-DF1D236EE38F}" destId="{47442D13-118C-4FBF-B392-C38F010AB721}" srcOrd="1" destOrd="0" parTransId="{2A661C15-255D-469F-B5F7-5F379241E39B}" sibTransId="{C99FAED7-FF0A-4045-BCBE-9F257FAD4836}"/>
    <dgm:cxn modelId="{5BD5657C-3CE7-41F6-AE23-35B806AE3E13}" type="presOf" srcId="{BA33794C-8C2D-4214-AD76-80121FC825CA}" destId="{EDA40625-050B-4718-ACF7-4016E1E1EA7D}" srcOrd="0" destOrd="0" presId="urn:microsoft.com/office/officeart/2005/8/layout/chevron2"/>
    <dgm:cxn modelId="{2B6CAA02-12AA-4CF7-9BC2-372062E1B781}" type="presOf" srcId="{B9B4BDD6-0A91-44FD-80C1-047D913A8A35}" destId="{EDA40625-050B-4718-ACF7-4016E1E1EA7D}" srcOrd="0" destOrd="2" presId="urn:microsoft.com/office/officeart/2005/8/layout/chevron2"/>
    <dgm:cxn modelId="{0BBCF1FF-E0D8-4E0D-9283-F0ABA17148FA}" type="presOf" srcId="{63F5E663-F4C1-497A-8B0E-6031FE8A772A}" destId="{509F9877-E7A2-41FD-95AD-D1758EDC14D4}" srcOrd="0" destOrd="0" presId="urn:microsoft.com/office/officeart/2005/8/layout/chevron2"/>
    <dgm:cxn modelId="{00F820FC-E8C7-483F-9487-0873914776E2}" type="presOf" srcId="{BD237EB4-8162-4686-B653-7AC6A34951AF}" destId="{8E7D10D1-6A01-40A7-B9D5-AC8D1F903F66}" srcOrd="0" destOrd="0" presId="urn:microsoft.com/office/officeart/2005/8/layout/chevron2"/>
    <dgm:cxn modelId="{5A960076-F1B6-4918-B724-2E17EA1410E3}" srcId="{06F9C48B-9ECD-4799-88DC-DF1D236EE38F}" destId="{C98B1DC7-D79B-4B86-A877-1786D8C0C652}" srcOrd="0" destOrd="0" parTransId="{FB1527DE-373C-42DB-8346-E01E4099784D}" sibTransId="{28F9CED5-061E-401A-8FB8-406E3DFAE9CC}"/>
    <dgm:cxn modelId="{3FA9252C-36E0-4E08-8065-E6376EA885F5}" type="presOf" srcId="{47442D13-118C-4FBF-B392-C38F010AB721}" destId="{275F74B6-F158-432F-A4F4-754F75E08031}" srcOrd="0" destOrd="2" presId="urn:microsoft.com/office/officeart/2005/8/layout/chevron2"/>
    <dgm:cxn modelId="{FDAAC2B0-4E53-46D1-8ACE-6733B37D9322}" srcId="{BA33794C-8C2D-4214-AD76-80121FC825CA}" destId="{50D634D8-BD0D-4433-974E-B65560700984}" srcOrd="0" destOrd="0" parTransId="{C8150DED-992C-4000-9A2F-B4086D2E2571}" sibTransId="{AB875918-FB63-43FF-A6FA-20992FBEA000}"/>
    <dgm:cxn modelId="{22F67F25-84B9-4AF6-BE05-9B898B193842}" type="presParOf" srcId="{509F9877-E7A2-41FD-95AD-D1758EDC14D4}" destId="{87570A24-A385-481C-8E67-4E02ACF339ED}" srcOrd="0" destOrd="0" presId="urn:microsoft.com/office/officeart/2005/8/layout/chevron2"/>
    <dgm:cxn modelId="{733A77D9-39C7-4C40-AAF5-C3121941DCA5}" type="presParOf" srcId="{87570A24-A385-481C-8E67-4E02ACF339ED}" destId="{8E7D10D1-6A01-40A7-B9D5-AC8D1F903F66}" srcOrd="0" destOrd="0" presId="urn:microsoft.com/office/officeart/2005/8/layout/chevron2"/>
    <dgm:cxn modelId="{8D0B56B5-468F-437B-9111-639D1620C026}" type="presParOf" srcId="{87570A24-A385-481C-8E67-4E02ACF339ED}" destId="{275F74B6-F158-432F-A4F4-754F75E08031}" srcOrd="1" destOrd="0" presId="urn:microsoft.com/office/officeart/2005/8/layout/chevron2"/>
    <dgm:cxn modelId="{B7124D97-2798-40DC-8A99-A1049007E9E1}" type="presParOf" srcId="{509F9877-E7A2-41FD-95AD-D1758EDC14D4}" destId="{5C5DC8B0-E16E-4F7E-ABC5-D1C162F8DCC8}" srcOrd="1" destOrd="0" presId="urn:microsoft.com/office/officeart/2005/8/layout/chevron2"/>
    <dgm:cxn modelId="{4A80A49A-88DD-42A9-A9FE-DBB5C369867E}" type="presParOf" srcId="{509F9877-E7A2-41FD-95AD-D1758EDC14D4}" destId="{5A157C26-A5C8-4F2C-9DE1-173420E3A6FF}" srcOrd="2" destOrd="0" presId="urn:microsoft.com/office/officeart/2005/8/layout/chevron2"/>
    <dgm:cxn modelId="{BF3B87CB-10E5-4510-8951-3EBC6DACCB5B}" type="presParOf" srcId="{5A157C26-A5C8-4F2C-9DE1-173420E3A6FF}" destId="{079EC373-F4B2-4BEA-958E-B8B5AD724C57}" srcOrd="0" destOrd="0" presId="urn:microsoft.com/office/officeart/2005/8/layout/chevron2"/>
    <dgm:cxn modelId="{B1ACCFAC-3999-4CAC-AF71-9053DC330FCA}" type="presParOf" srcId="{5A157C26-A5C8-4F2C-9DE1-173420E3A6FF}" destId="{E17A4175-5E70-4F6C-8D8E-FD294B806686}" srcOrd="1" destOrd="0" presId="urn:microsoft.com/office/officeart/2005/8/layout/chevron2"/>
    <dgm:cxn modelId="{B1D4A3F1-6B50-4358-A1D1-ACE0B29FFC8F}" type="presParOf" srcId="{509F9877-E7A2-41FD-95AD-D1758EDC14D4}" destId="{0D585D1E-4CB4-4A3D-8292-EE01BD350553}" srcOrd="3" destOrd="0" presId="urn:microsoft.com/office/officeart/2005/8/layout/chevron2"/>
    <dgm:cxn modelId="{CF8D8B12-3733-482E-96B2-615D160413E2}" type="presParOf" srcId="{509F9877-E7A2-41FD-95AD-D1758EDC14D4}" destId="{1C2263AC-D1A7-4494-9490-AC743D3881A2}" srcOrd="4" destOrd="0" presId="urn:microsoft.com/office/officeart/2005/8/layout/chevron2"/>
    <dgm:cxn modelId="{E3558EB9-9A9E-44D9-8061-1F60D9DC111C}" type="presParOf" srcId="{1C2263AC-D1A7-4494-9490-AC743D3881A2}" destId="{0AEC843A-06B8-45AC-A2C6-2295ADCC072E}" srcOrd="0" destOrd="0" presId="urn:microsoft.com/office/officeart/2005/8/layout/chevron2"/>
    <dgm:cxn modelId="{390D900C-BDA9-4F8A-8118-020A7CF8692D}" type="presParOf" srcId="{1C2263AC-D1A7-4494-9490-AC743D3881A2}" destId="{EDA40625-050B-4718-ACF7-4016E1E1EA7D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7A0DF5-CFCF-4EF8-BCDD-0617A21E007A}" type="doc">
      <dgm:prSet loTypeId="urn:microsoft.com/office/officeart/2005/8/layout/hProcess4" loCatId="process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71DF09D4-F555-4DFC-93C7-0539E0FFA03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Initial Outreach to Professors</a:t>
          </a:r>
          <a:endParaRPr lang="en-US" dirty="0"/>
        </a:p>
      </dgm:t>
    </dgm:pt>
    <dgm:pt modelId="{5A006EC5-78D6-4C13-9526-3A858ABB2B00}" type="parTrans" cxnId="{519DB589-8D9A-4953-A406-2112695CA022}">
      <dgm:prSet/>
      <dgm:spPr/>
      <dgm:t>
        <a:bodyPr/>
        <a:lstStyle/>
        <a:p>
          <a:endParaRPr lang="en-US"/>
        </a:p>
      </dgm:t>
    </dgm:pt>
    <dgm:pt modelId="{82E56F2D-AB24-47B5-856B-20D8326C9F51}" type="sibTrans" cxnId="{519DB589-8D9A-4953-A406-2112695CA022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37146768-C80C-4CE6-B959-D0CD22B7713C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800" dirty="0" smtClean="0"/>
            <a:t>5% first-year  penetration for recommendation-based registration</a:t>
          </a:r>
          <a:endParaRPr lang="en-US" sz="1800" dirty="0"/>
        </a:p>
      </dgm:t>
    </dgm:pt>
    <dgm:pt modelId="{7916BBA9-36E7-4B26-A8B2-2DE47B6CCF11}" type="parTrans" cxnId="{634C29A3-5805-43D1-8317-5FBE00AA8807}">
      <dgm:prSet/>
      <dgm:spPr/>
      <dgm:t>
        <a:bodyPr/>
        <a:lstStyle/>
        <a:p>
          <a:endParaRPr lang="en-US"/>
        </a:p>
      </dgm:t>
    </dgm:pt>
    <dgm:pt modelId="{3FB0B79E-1C27-4F70-BDDA-785B7F67D209}" type="sibTrans" cxnId="{634C29A3-5805-43D1-8317-5FBE00AA8807}">
      <dgm:prSet/>
      <dgm:spPr/>
      <dgm:t>
        <a:bodyPr/>
        <a:lstStyle/>
        <a:p>
          <a:endParaRPr lang="en-US"/>
        </a:p>
      </dgm:t>
    </dgm:pt>
    <dgm:pt modelId="{55DC6DDC-CD4F-4842-B244-1C1AA3AD390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Initial Launch to Students</a:t>
          </a:r>
          <a:endParaRPr lang="en-US" dirty="0"/>
        </a:p>
      </dgm:t>
    </dgm:pt>
    <dgm:pt modelId="{896C76BA-8665-42C3-BF21-04767CADE923}" type="parTrans" cxnId="{2EC7E7E1-1AFE-41F9-BF19-998422531848}">
      <dgm:prSet/>
      <dgm:spPr/>
      <dgm:t>
        <a:bodyPr/>
        <a:lstStyle/>
        <a:p>
          <a:endParaRPr lang="en-US"/>
        </a:p>
      </dgm:t>
    </dgm:pt>
    <dgm:pt modelId="{D6D866DC-6751-40AB-809E-0D18700A87E2}" type="sibTrans" cxnId="{2EC7E7E1-1AFE-41F9-BF19-998422531848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0115628D-895D-4BBE-BF73-A12F4B7EB0F9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000" dirty="0" smtClean="0"/>
            <a:t>250,000 total first-semester registration</a:t>
          </a:r>
          <a:endParaRPr lang="en-US" sz="2000" dirty="0"/>
        </a:p>
      </dgm:t>
    </dgm:pt>
    <dgm:pt modelId="{7D1DCC09-7B41-4874-92C5-D1299515A090}" type="parTrans" cxnId="{C41B078E-AE62-4AB9-9D08-027FFC35F758}">
      <dgm:prSet/>
      <dgm:spPr/>
      <dgm:t>
        <a:bodyPr/>
        <a:lstStyle/>
        <a:p>
          <a:endParaRPr lang="en-US"/>
        </a:p>
      </dgm:t>
    </dgm:pt>
    <dgm:pt modelId="{BB26999C-B054-43BB-9A62-E3944C766BE9}" type="sibTrans" cxnId="{C41B078E-AE62-4AB9-9D08-027FFC35F758}">
      <dgm:prSet/>
      <dgm:spPr/>
      <dgm:t>
        <a:bodyPr/>
        <a:lstStyle/>
        <a:p>
          <a:endParaRPr lang="en-US"/>
        </a:p>
      </dgm:t>
    </dgm:pt>
    <dgm:pt modelId="{158DF374-A6DE-45AE-8AEE-3C65D83C7E11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000" dirty="0" smtClean="0"/>
            <a:t>8,000 daily unique visit with log-ins of once every two weeks</a:t>
          </a:r>
          <a:endParaRPr lang="en-US" sz="2000" dirty="0"/>
        </a:p>
      </dgm:t>
    </dgm:pt>
    <dgm:pt modelId="{59584E32-34CD-497D-AE9B-1529A62466DE}" type="parTrans" cxnId="{A4D97825-11EB-4F14-AD0D-90DC89181DD4}">
      <dgm:prSet/>
      <dgm:spPr/>
      <dgm:t>
        <a:bodyPr/>
        <a:lstStyle/>
        <a:p>
          <a:endParaRPr lang="en-US"/>
        </a:p>
      </dgm:t>
    </dgm:pt>
    <dgm:pt modelId="{EA74676C-8DCC-4DFE-BD7A-8D5D6F632160}" type="sibTrans" cxnId="{A4D97825-11EB-4F14-AD0D-90DC89181DD4}">
      <dgm:prSet/>
      <dgm:spPr/>
      <dgm:t>
        <a:bodyPr/>
        <a:lstStyle/>
        <a:p>
          <a:endParaRPr lang="en-US"/>
        </a:p>
      </dgm:t>
    </dgm:pt>
    <dgm:pt modelId="{0973023B-A901-4942-B5D7-133D41DE4DD6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800" dirty="0" smtClean="0"/>
            <a:t>3% annual growth in new site users</a:t>
          </a:r>
          <a:endParaRPr lang="en-US" sz="1800" dirty="0"/>
        </a:p>
      </dgm:t>
    </dgm:pt>
    <dgm:pt modelId="{B8A018A8-60DE-4401-BC5A-55271A147595}" type="parTrans" cxnId="{0FE0B918-DA6B-4C12-A8E2-EB4DF3FADB5E}">
      <dgm:prSet/>
      <dgm:spPr/>
      <dgm:t>
        <a:bodyPr/>
        <a:lstStyle/>
        <a:p>
          <a:endParaRPr lang="en-US"/>
        </a:p>
      </dgm:t>
    </dgm:pt>
    <dgm:pt modelId="{450EA83E-E588-4DA7-92CB-0319764A384B}" type="sibTrans" cxnId="{0FE0B918-DA6B-4C12-A8E2-EB4DF3FADB5E}">
      <dgm:prSet/>
      <dgm:spPr/>
      <dgm:t>
        <a:bodyPr/>
        <a:lstStyle/>
        <a:p>
          <a:endParaRPr lang="en-US"/>
        </a:p>
      </dgm:t>
    </dgm:pt>
    <dgm:pt modelId="{66285B05-E54B-405E-AA91-9EFC337D3039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800" dirty="0" smtClean="0"/>
            <a:t>60% repeat users carried over from first to second semester</a:t>
          </a:r>
          <a:endParaRPr lang="en-US" sz="1800" dirty="0"/>
        </a:p>
      </dgm:t>
    </dgm:pt>
    <dgm:pt modelId="{5BBEC769-26C1-4358-99BE-9F15F74A3F7E}" type="parTrans" cxnId="{43C8915B-9376-4000-BBB1-CCE6EBE3A699}">
      <dgm:prSet/>
      <dgm:spPr/>
      <dgm:t>
        <a:bodyPr/>
        <a:lstStyle/>
        <a:p>
          <a:endParaRPr lang="en-US"/>
        </a:p>
      </dgm:t>
    </dgm:pt>
    <dgm:pt modelId="{ABC7088D-DC6D-4417-A40E-2446547CFF79}" type="sibTrans" cxnId="{43C8915B-9376-4000-BBB1-CCE6EBE3A699}">
      <dgm:prSet/>
      <dgm:spPr/>
      <dgm:t>
        <a:bodyPr/>
        <a:lstStyle/>
        <a:p>
          <a:endParaRPr lang="en-US"/>
        </a:p>
      </dgm:t>
    </dgm:pt>
    <dgm:pt modelId="{3B0AF77A-135F-49E8-9A9D-FD1D7BF93E6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Recurring Usage</a:t>
          </a:r>
          <a:endParaRPr lang="en-US" dirty="0"/>
        </a:p>
      </dgm:t>
    </dgm:pt>
    <dgm:pt modelId="{E9E16371-3A4C-43F6-A44D-BB00B879D829}" type="sibTrans" cxnId="{21F99928-34B4-410A-8623-9EAB2DD07B9C}">
      <dgm:prSet/>
      <dgm:spPr/>
      <dgm:t>
        <a:bodyPr/>
        <a:lstStyle/>
        <a:p>
          <a:endParaRPr lang="en-US"/>
        </a:p>
      </dgm:t>
    </dgm:pt>
    <dgm:pt modelId="{9116C82A-BD2B-42AC-9C68-2F1878FA8D0B}" type="parTrans" cxnId="{21F99928-34B4-410A-8623-9EAB2DD07B9C}">
      <dgm:prSet/>
      <dgm:spPr/>
      <dgm:t>
        <a:bodyPr/>
        <a:lstStyle/>
        <a:p>
          <a:endParaRPr lang="en-US"/>
        </a:p>
      </dgm:t>
    </dgm:pt>
    <dgm:pt modelId="{9EAFC2B2-BFBA-4820-9B9A-C32AAA423537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800" dirty="0" smtClean="0"/>
            <a:t>Sustain usage past August/January peaks</a:t>
          </a:r>
          <a:endParaRPr lang="en-US" sz="1800" dirty="0"/>
        </a:p>
      </dgm:t>
    </dgm:pt>
    <dgm:pt modelId="{2A5E8610-3BA7-4901-8D61-804A46B7FF66}" type="parTrans" cxnId="{3B5F53FF-5B9C-419A-BDEF-685E23B462DC}">
      <dgm:prSet/>
      <dgm:spPr/>
      <dgm:t>
        <a:bodyPr/>
        <a:lstStyle/>
        <a:p>
          <a:endParaRPr lang="en-US"/>
        </a:p>
      </dgm:t>
    </dgm:pt>
    <dgm:pt modelId="{D178B316-50E9-44E7-8FD5-288F81EC7776}" type="sibTrans" cxnId="{3B5F53FF-5B9C-419A-BDEF-685E23B462DC}">
      <dgm:prSet/>
      <dgm:spPr/>
      <dgm:t>
        <a:bodyPr/>
        <a:lstStyle/>
        <a:p>
          <a:endParaRPr lang="en-US"/>
        </a:p>
      </dgm:t>
    </dgm:pt>
    <dgm:pt modelId="{280F258A-C046-4D55-9CDA-9FE110E2FA82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800" dirty="0" smtClean="0"/>
            <a:t>3% first-year penetration among target users (usage)</a:t>
          </a:r>
          <a:endParaRPr lang="en-US" sz="1400" dirty="0"/>
        </a:p>
      </dgm:t>
    </dgm:pt>
    <dgm:pt modelId="{E975BCF3-4CCD-4ED4-A6D6-D1ECD210693F}" type="parTrans" cxnId="{66FBE325-A9E5-46F2-BA0F-E17CB6C8C2E1}">
      <dgm:prSet/>
      <dgm:spPr/>
      <dgm:t>
        <a:bodyPr/>
        <a:lstStyle/>
        <a:p>
          <a:endParaRPr lang="en-US"/>
        </a:p>
      </dgm:t>
    </dgm:pt>
    <dgm:pt modelId="{528B68B8-6BBA-41B9-B591-F44548D5655F}" type="sibTrans" cxnId="{66FBE325-A9E5-46F2-BA0F-E17CB6C8C2E1}">
      <dgm:prSet/>
      <dgm:spPr/>
      <dgm:t>
        <a:bodyPr/>
        <a:lstStyle/>
        <a:p>
          <a:endParaRPr lang="en-US"/>
        </a:p>
      </dgm:t>
    </dgm:pt>
    <dgm:pt modelId="{CC6B28DC-B432-4A95-A217-8F899ECDFD0E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endParaRPr lang="en-US" sz="1800" dirty="0"/>
        </a:p>
      </dgm:t>
    </dgm:pt>
    <dgm:pt modelId="{47D373F8-FC61-4CA3-8B2E-62D74CB6F731}" type="parTrans" cxnId="{2BAB9350-0C55-4188-B559-9C0B8109EDB3}">
      <dgm:prSet/>
      <dgm:spPr/>
      <dgm:t>
        <a:bodyPr/>
        <a:lstStyle/>
        <a:p>
          <a:endParaRPr lang="en-US"/>
        </a:p>
      </dgm:t>
    </dgm:pt>
    <dgm:pt modelId="{298D9488-AEEC-4EF9-AB94-0BAA832E864E}" type="sibTrans" cxnId="{2BAB9350-0C55-4188-B559-9C0B8109EDB3}">
      <dgm:prSet/>
      <dgm:spPr/>
      <dgm:t>
        <a:bodyPr/>
        <a:lstStyle/>
        <a:p>
          <a:endParaRPr lang="en-US"/>
        </a:p>
      </dgm:t>
    </dgm:pt>
    <dgm:pt modelId="{6D447252-BE1F-4E5C-9DA3-AA2878B7C5D9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endParaRPr lang="en-US" sz="2000" dirty="0"/>
        </a:p>
      </dgm:t>
    </dgm:pt>
    <dgm:pt modelId="{D90F3701-0CC1-47AD-AD82-E3FBE7B582B6}" type="parTrans" cxnId="{C004B87C-924A-4206-A415-2754794F41E5}">
      <dgm:prSet/>
      <dgm:spPr/>
      <dgm:t>
        <a:bodyPr/>
        <a:lstStyle/>
        <a:p>
          <a:endParaRPr lang="en-US"/>
        </a:p>
      </dgm:t>
    </dgm:pt>
    <dgm:pt modelId="{D715079C-507C-4A8E-BCA9-A3D40A2DFBA9}" type="sibTrans" cxnId="{C004B87C-924A-4206-A415-2754794F41E5}">
      <dgm:prSet/>
      <dgm:spPr/>
      <dgm:t>
        <a:bodyPr/>
        <a:lstStyle/>
        <a:p>
          <a:endParaRPr lang="en-US"/>
        </a:p>
      </dgm:t>
    </dgm:pt>
    <dgm:pt modelId="{944036D0-F159-4EE3-B351-BB295C417266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endParaRPr lang="en-US" sz="1800" dirty="0"/>
        </a:p>
      </dgm:t>
    </dgm:pt>
    <dgm:pt modelId="{EB0606EC-AD7A-49D9-9144-4C254B08910C}" type="parTrans" cxnId="{4A5A6A5B-D9E4-4E33-9B62-1AC4D2BBE111}">
      <dgm:prSet/>
      <dgm:spPr/>
      <dgm:t>
        <a:bodyPr/>
        <a:lstStyle/>
        <a:p>
          <a:endParaRPr lang="en-US"/>
        </a:p>
      </dgm:t>
    </dgm:pt>
    <dgm:pt modelId="{3B64D694-F2A7-47E1-A14B-07B8775A031F}" type="sibTrans" cxnId="{4A5A6A5B-D9E4-4E33-9B62-1AC4D2BBE111}">
      <dgm:prSet/>
      <dgm:spPr/>
      <dgm:t>
        <a:bodyPr/>
        <a:lstStyle/>
        <a:p>
          <a:endParaRPr lang="en-US"/>
        </a:p>
      </dgm:t>
    </dgm:pt>
    <dgm:pt modelId="{44AD4418-0CFD-4EB2-87A4-B69F9F64242D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endParaRPr lang="en-US" sz="1800" dirty="0"/>
        </a:p>
      </dgm:t>
    </dgm:pt>
    <dgm:pt modelId="{8DE57910-0351-4C48-88EB-1692EAF4A21F}" type="parTrans" cxnId="{E312B653-1537-4B7F-8AD2-4286796A6E83}">
      <dgm:prSet/>
      <dgm:spPr/>
      <dgm:t>
        <a:bodyPr/>
        <a:lstStyle/>
        <a:p>
          <a:endParaRPr lang="en-US"/>
        </a:p>
      </dgm:t>
    </dgm:pt>
    <dgm:pt modelId="{95532A8A-DEFE-4C2E-B2E6-6D3F11F6D116}" type="sibTrans" cxnId="{E312B653-1537-4B7F-8AD2-4286796A6E83}">
      <dgm:prSet/>
      <dgm:spPr/>
      <dgm:t>
        <a:bodyPr/>
        <a:lstStyle/>
        <a:p>
          <a:endParaRPr lang="en-US"/>
        </a:p>
      </dgm:t>
    </dgm:pt>
    <dgm:pt modelId="{2BAF443E-8689-4898-B781-C77DD24E9BAF}" type="pres">
      <dgm:prSet presAssocID="{CF7A0DF5-CFCF-4EF8-BCDD-0617A21E00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727263-D777-4F8F-A1A7-3840F07FCF9A}" type="pres">
      <dgm:prSet presAssocID="{CF7A0DF5-CFCF-4EF8-BCDD-0617A21E007A}" presName="tSp" presStyleCnt="0"/>
      <dgm:spPr/>
    </dgm:pt>
    <dgm:pt modelId="{3D6FE14A-CC45-458A-B0DF-3BAC90C7FB9F}" type="pres">
      <dgm:prSet presAssocID="{CF7A0DF5-CFCF-4EF8-BCDD-0617A21E007A}" presName="bSp" presStyleCnt="0"/>
      <dgm:spPr/>
    </dgm:pt>
    <dgm:pt modelId="{A082200E-86D0-4C0E-9DA9-F7EE272FF238}" type="pres">
      <dgm:prSet presAssocID="{CF7A0DF5-CFCF-4EF8-BCDD-0617A21E007A}" presName="process" presStyleCnt="0"/>
      <dgm:spPr/>
    </dgm:pt>
    <dgm:pt modelId="{9C471F2B-3545-4A6F-A7D4-3FFC81B458E7}" type="pres">
      <dgm:prSet presAssocID="{71DF09D4-F555-4DFC-93C7-0539E0FFA03A}" presName="composite1" presStyleCnt="0"/>
      <dgm:spPr/>
    </dgm:pt>
    <dgm:pt modelId="{F65B5122-0A98-4A83-AC41-51E83084EBA2}" type="pres">
      <dgm:prSet presAssocID="{71DF09D4-F555-4DFC-93C7-0539E0FFA03A}" presName="dummyNode1" presStyleLbl="node1" presStyleIdx="0" presStyleCnt="3"/>
      <dgm:spPr/>
    </dgm:pt>
    <dgm:pt modelId="{A944FE6F-A4B1-47AC-A12F-D4570D322B44}" type="pres">
      <dgm:prSet presAssocID="{71DF09D4-F555-4DFC-93C7-0539E0FFA03A}" presName="childNode1" presStyleLbl="bgAcc1" presStyleIdx="0" presStyleCnt="3" custScaleY="156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70402-5344-45C4-9EA5-0D3E3BEC30B9}" type="pres">
      <dgm:prSet presAssocID="{71DF09D4-F555-4DFC-93C7-0539E0FFA03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636DA-7E5D-402E-BEDA-D0EC8F778CD1}" type="pres">
      <dgm:prSet presAssocID="{71DF09D4-F555-4DFC-93C7-0539E0FFA03A}" presName="parentNode1" presStyleLbl="node1" presStyleIdx="0" presStyleCnt="3" custLinFactNeighborX="-2365" custLinFactNeighborY="833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0E835-D75E-4469-BD89-33C07EA6B66C}" type="pres">
      <dgm:prSet presAssocID="{71DF09D4-F555-4DFC-93C7-0539E0FFA03A}" presName="connSite1" presStyleCnt="0"/>
      <dgm:spPr/>
    </dgm:pt>
    <dgm:pt modelId="{C6876711-789F-4E5C-ABED-C42FD48770FE}" type="pres">
      <dgm:prSet presAssocID="{82E56F2D-AB24-47B5-856B-20D8326C9F51}" presName="Name9" presStyleLbl="sibTrans2D1" presStyleIdx="0" presStyleCnt="2" custAng="902976" custScaleX="124970" custLinFactNeighborX="-4081" custLinFactNeighborY="1970"/>
      <dgm:spPr/>
      <dgm:t>
        <a:bodyPr/>
        <a:lstStyle/>
        <a:p>
          <a:endParaRPr lang="en-US"/>
        </a:p>
      </dgm:t>
    </dgm:pt>
    <dgm:pt modelId="{BB726B88-3675-4E2E-86E6-715C4E90C013}" type="pres">
      <dgm:prSet presAssocID="{55DC6DDC-CD4F-4842-B244-1C1AA3AD3904}" presName="composite2" presStyleCnt="0"/>
      <dgm:spPr/>
    </dgm:pt>
    <dgm:pt modelId="{3232E150-E066-4DA6-A3F7-D70D9E90E6B7}" type="pres">
      <dgm:prSet presAssocID="{55DC6DDC-CD4F-4842-B244-1C1AA3AD3904}" presName="dummyNode2" presStyleLbl="node1" presStyleIdx="0" presStyleCnt="3"/>
      <dgm:spPr/>
    </dgm:pt>
    <dgm:pt modelId="{C7C70293-2839-4444-8F95-D9751E673EC7}" type="pres">
      <dgm:prSet presAssocID="{55DC6DDC-CD4F-4842-B244-1C1AA3AD3904}" presName="childNode2" presStyleLbl="bgAcc1" presStyleIdx="1" presStyleCnt="3" custScaleY="188996" custLinFactNeighborX="1851" custLinFactNeighborY="-16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8BD5F-0C45-4717-9E63-59E29C0A61D3}" type="pres">
      <dgm:prSet presAssocID="{55DC6DDC-CD4F-4842-B244-1C1AA3AD390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D231D-C527-448B-B049-1963B6848F8F}" type="pres">
      <dgm:prSet presAssocID="{55DC6DDC-CD4F-4842-B244-1C1AA3AD3904}" presName="parentNode2" presStyleLbl="node1" presStyleIdx="1" presStyleCnt="3" custLinFactY="-10587" custLinFactNeighborX="-2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DC0C1-3415-4E32-AE0C-33CBAFA08677}" type="pres">
      <dgm:prSet presAssocID="{55DC6DDC-CD4F-4842-B244-1C1AA3AD3904}" presName="connSite2" presStyleCnt="0"/>
      <dgm:spPr/>
    </dgm:pt>
    <dgm:pt modelId="{881C05A3-860C-4EA3-9568-C87BFAD3A164}" type="pres">
      <dgm:prSet presAssocID="{D6D866DC-6751-40AB-809E-0D18700A87E2}" presName="Name18" presStyleLbl="sibTrans2D1" presStyleIdx="1" presStyleCnt="2" custAng="19927415" custLinFactNeighborX="25176" custLinFactNeighborY="8177"/>
      <dgm:spPr/>
      <dgm:t>
        <a:bodyPr/>
        <a:lstStyle/>
        <a:p>
          <a:endParaRPr lang="en-US"/>
        </a:p>
      </dgm:t>
    </dgm:pt>
    <dgm:pt modelId="{C4B9FC77-D202-47F7-ABFE-264625D78428}" type="pres">
      <dgm:prSet presAssocID="{3B0AF77A-135F-49E8-9A9D-FD1D7BF93E6C}" presName="composite1" presStyleCnt="0"/>
      <dgm:spPr/>
    </dgm:pt>
    <dgm:pt modelId="{C33E0341-89A2-469F-9D44-70E9960077DB}" type="pres">
      <dgm:prSet presAssocID="{3B0AF77A-135F-49E8-9A9D-FD1D7BF93E6C}" presName="dummyNode1" presStyleLbl="node1" presStyleIdx="1" presStyleCnt="3"/>
      <dgm:spPr/>
    </dgm:pt>
    <dgm:pt modelId="{613ED41D-4173-4E1B-9835-CA5931719EB1}" type="pres">
      <dgm:prSet presAssocID="{3B0AF77A-135F-49E8-9A9D-FD1D7BF93E6C}" presName="childNode1" presStyleLbl="bgAcc1" presStyleIdx="2" presStyleCnt="3" custScaleY="172533" custLinFactNeighborX="364" custLinFactNeighborY="8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7C984-C8EE-4C7F-8CB9-D2F168C629D0}" type="pres">
      <dgm:prSet presAssocID="{3B0AF77A-135F-49E8-9A9D-FD1D7BF93E6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7BAC4-C5E7-40C8-BFBD-61312F0BBA38}" type="pres">
      <dgm:prSet presAssocID="{3B0AF77A-135F-49E8-9A9D-FD1D7BF93E6C}" presName="parentNode1" presStyleLbl="node1" presStyleIdx="2" presStyleCnt="3" custLinFactY="11872" custLinFactNeighborX="-193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AF4B1-60DC-4CFE-9D57-9FD9F7392AEF}" type="pres">
      <dgm:prSet presAssocID="{3B0AF77A-135F-49E8-9A9D-FD1D7BF93E6C}" presName="connSite1" presStyleCnt="0"/>
      <dgm:spPr/>
    </dgm:pt>
  </dgm:ptLst>
  <dgm:cxnLst>
    <dgm:cxn modelId="{2BAB9350-0C55-4188-B559-9C0B8109EDB3}" srcId="{71DF09D4-F555-4DFC-93C7-0539E0FFA03A}" destId="{CC6B28DC-B432-4A95-A217-8F899ECDFD0E}" srcOrd="1" destOrd="0" parTransId="{47D373F8-FC61-4CA3-8B2E-62D74CB6F731}" sibTransId="{298D9488-AEEC-4EF9-AB94-0BAA832E864E}"/>
    <dgm:cxn modelId="{C4AB8041-73C2-4917-9DE5-F52876AA5309}" type="presOf" srcId="{6D447252-BE1F-4E5C-9DA3-AA2878B7C5D9}" destId="{8348BD5F-0C45-4717-9E63-59E29C0A61D3}" srcOrd="1" destOrd="1" presId="urn:microsoft.com/office/officeart/2005/8/layout/hProcess4"/>
    <dgm:cxn modelId="{A6228D88-57C6-4348-8D75-BB9B8D9D45E0}" type="presOf" srcId="{37146768-C80C-4CE6-B959-D0CD22B7713C}" destId="{A944FE6F-A4B1-47AC-A12F-D4570D322B44}" srcOrd="0" destOrd="2" presId="urn:microsoft.com/office/officeart/2005/8/layout/hProcess4"/>
    <dgm:cxn modelId="{C41B078E-AE62-4AB9-9D08-027FFC35F758}" srcId="{55DC6DDC-CD4F-4842-B244-1C1AA3AD3904}" destId="{0115628D-895D-4BBE-BF73-A12F4B7EB0F9}" srcOrd="0" destOrd="0" parTransId="{7D1DCC09-7B41-4874-92C5-D1299515A090}" sibTransId="{BB26999C-B054-43BB-9A62-E3944C766BE9}"/>
    <dgm:cxn modelId="{91C7861F-2143-4F3C-AE82-E2F09D1E5AA6}" type="presOf" srcId="{66285B05-E54B-405E-AA91-9EFC337D3039}" destId="{613ED41D-4173-4E1B-9835-CA5931719EB1}" srcOrd="0" destOrd="2" presId="urn:microsoft.com/office/officeart/2005/8/layout/hProcess4"/>
    <dgm:cxn modelId="{B8E15566-130D-4EB6-9B5E-261B10C40C29}" type="presOf" srcId="{CF7A0DF5-CFCF-4EF8-BCDD-0617A21E007A}" destId="{2BAF443E-8689-4898-B781-C77DD24E9BAF}" srcOrd="0" destOrd="0" presId="urn:microsoft.com/office/officeart/2005/8/layout/hProcess4"/>
    <dgm:cxn modelId="{519DB589-8D9A-4953-A406-2112695CA022}" srcId="{CF7A0DF5-CFCF-4EF8-BCDD-0617A21E007A}" destId="{71DF09D4-F555-4DFC-93C7-0539E0FFA03A}" srcOrd="0" destOrd="0" parTransId="{5A006EC5-78D6-4C13-9526-3A858ABB2B00}" sibTransId="{82E56F2D-AB24-47B5-856B-20D8326C9F51}"/>
    <dgm:cxn modelId="{098BE82E-35F9-495F-82C3-6AC3553F0BFE}" type="presOf" srcId="{0973023B-A901-4942-B5D7-133D41DE4DD6}" destId="{F697C984-C8EE-4C7F-8CB9-D2F168C629D0}" srcOrd="1" destOrd="0" presId="urn:microsoft.com/office/officeart/2005/8/layout/hProcess4"/>
    <dgm:cxn modelId="{3CC2FCA9-8882-4F3E-A193-3DCAB9F70110}" type="presOf" srcId="{D6D866DC-6751-40AB-809E-0D18700A87E2}" destId="{881C05A3-860C-4EA3-9568-C87BFAD3A164}" srcOrd="0" destOrd="0" presId="urn:microsoft.com/office/officeart/2005/8/layout/hProcess4"/>
    <dgm:cxn modelId="{23F6A3C5-7715-4461-AC7E-61B492AAFE59}" type="presOf" srcId="{280F258A-C046-4D55-9CDA-9FE110E2FA82}" destId="{A944FE6F-A4B1-47AC-A12F-D4570D322B44}" srcOrd="0" destOrd="0" presId="urn:microsoft.com/office/officeart/2005/8/layout/hProcess4"/>
    <dgm:cxn modelId="{811AD248-E295-40F6-B697-5CD8F4426F47}" type="presOf" srcId="{9EAFC2B2-BFBA-4820-9B9A-C32AAA423537}" destId="{613ED41D-4173-4E1B-9835-CA5931719EB1}" srcOrd="0" destOrd="4" presId="urn:microsoft.com/office/officeart/2005/8/layout/hProcess4"/>
    <dgm:cxn modelId="{16BF1B42-5B59-472D-9017-F4B7F1EB7F3C}" type="presOf" srcId="{44AD4418-0CFD-4EB2-87A4-B69F9F64242D}" destId="{613ED41D-4173-4E1B-9835-CA5931719EB1}" srcOrd="0" destOrd="3" presId="urn:microsoft.com/office/officeart/2005/8/layout/hProcess4"/>
    <dgm:cxn modelId="{21F99928-34B4-410A-8623-9EAB2DD07B9C}" srcId="{CF7A0DF5-CFCF-4EF8-BCDD-0617A21E007A}" destId="{3B0AF77A-135F-49E8-9A9D-FD1D7BF93E6C}" srcOrd="2" destOrd="0" parTransId="{9116C82A-BD2B-42AC-9C68-2F1878FA8D0B}" sibTransId="{E9E16371-3A4C-43F6-A44D-BB00B879D829}"/>
    <dgm:cxn modelId="{E378A50B-0772-4086-BE38-DA8EC39A0D7B}" type="presOf" srcId="{944036D0-F159-4EE3-B351-BB295C417266}" destId="{F697C984-C8EE-4C7F-8CB9-D2F168C629D0}" srcOrd="1" destOrd="1" presId="urn:microsoft.com/office/officeart/2005/8/layout/hProcess4"/>
    <dgm:cxn modelId="{43C8915B-9376-4000-BBB1-CCE6EBE3A699}" srcId="{3B0AF77A-135F-49E8-9A9D-FD1D7BF93E6C}" destId="{66285B05-E54B-405E-AA91-9EFC337D3039}" srcOrd="2" destOrd="0" parTransId="{5BBEC769-26C1-4358-99BE-9F15F74A3F7E}" sibTransId="{ABC7088D-DC6D-4417-A40E-2446547CFF79}"/>
    <dgm:cxn modelId="{80C317D6-2943-467F-96F0-4B97590F39F5}" type="presOf" srcId="{44AD4418-0CFD-4EB2-87A4-B69F9F64242D}" destId="{F697C984-C8EE-4C7F-8CB9-D2F168C629D0}" srcOrd="1" destOrd="3" presId="urn:microsoft.com/office/officeart/2005/8/layout/hProcess4"/>
    <dgm:cxn modelId="{C004B87C-924A-4206-A415-2754794F41E5}" srcId="{55DC6DDC-CD4F-4842-B244-1C1AA3AD3904}" destId="{6D447252-BE1F-4E5C-9DA3-AA2878B7C5D9}" srcOrd="1" destOrd="0" parTransId="{D90F3701-0CC1-47AD-AD82-E3FBE7B582B6}" sibTransId="{D715079C-507C-4A8E-BCA9-A3D40A2DFBA9}"/>
    <dgm:cxn modelId="{C3A7B2FE-6F4A-4177-98B0-307472D2ED37}" type="presOf" srcId="{6D447252-BE1F-4E5C-9DA3-AA2878B7C5D9}" destId="{C7C70293-2839-4444-8F95-D9751E673EC7}" srcOrd="0" destOrd="1" presId="urn:microsoft.com/office/officeart/2005/8/layout/hProcess4"/>
    <dgm:cxn modelId="{3B5F53FF-5B9C-419A-BDEF-685E23B462DC}" srcId="{3B0AF77A-135F-49E8-9A9D-FD1D7BF93E6C}" destId="{9EAFC2B2-BFBA-4820-9B9A-C32AAA423537}" srcOrd="4" destOrd="0" parTransId="{2A5E8610-3BA7-4901-8D61-804A46B7FF66}" sibTransId="{D178B316-50E9-44E7-8FD5-288F81EC7776}"/>
    <dgm:cxn modelId="{94357EDA-40E6-469B-AE96-5B2E0273E4CA}" type="presOf" srcId="{0973023B-A901-4942-B5D7-133D41DE4DD6}" destId="{613ED41D-4173-4E1B-9835-CA5931719EB1}" srcOrd="0" destOrd="0" presId="urn:microsoft.com/office/officeart/2005/8/layout/hProcess4"/>
    <dgm:cxn modelId="{9C1F6CBE-F423-4607-A78D-61E64ADDE036}" type="presOf" srcId="{CC6B28DC-B432-4A95-A217-8F899ECDFD0E}" destId="{A944FE6F-A4B1-47AC-A12F-D4570D322B44}" srcOrd="0" destOrd="1" presId="urn:microsoft.com/office/officeart/2005/8/layout/hProcess4"/>
    <dgm:cxn modelId="{4A5A6A5B-D9E4-4E33-9B62-1AC4D2BBE111}" srcId="{3B0AF77A-135F-49E8-9A9D-FD1D7BF93E6C}" destId="{944036D0-F159-4EE3-B351-BB295C417266}" srcOrd="1" destOrd="0" parTransId="{EB0606EC-AD7A-49D9-9144-4C254B08910C}" sibTransId="{3B64D694-F2A7-47E1-A14B-07B8775A031F}"/>
    <dgm:cxn modelId="{2EC7E7E1-1AFE-41F9-BF19-998422531848}" srcId="{CF7A0DF5-CFCF-4EF8-BCDD-0617A21E007A}" destId="{55DC6DDC-CD4F-4842-B244-1C1AA3AD3904}" srcOrd="1" destOrd="0" parTransId="{896C76BA-8665-42C3-BF21-04767CADE923}" sibTransId="{D6D866DC-6751-40AB-809E-0D18700A87E2}"/>
    <dgm:cxn modelId="{757972F7-50D9-46AF-8B7A-9C23A0463CBA}" type="presOf" srcId="{9EAFC2B2-BFBA-4820-9B9A-C32AAA423537}" destId="{F697C984-C8EE-4C7F-8CB9-D2F168C629D0}" srcOrd="1" destOrd="4" presId="urn:microsoft.com/office/officeart/2005/8/layout/hProcess4"/>
    <dgm:cxn modelId="{D16F4264-4D87-4255-90F8-50174B8ECC36}" type="presOf" srcId="{0115628D-895D-4BBE-BF73-A12F4B7EB0F9}" destId="{8348BD5F-0C45-4717-9E63-59E29C0A61D3}" srcOrd="1" destOrd="0" presId="urn:microsoft.com/office/officeart/2005/8/layout/hProcess4"/>
    <dgm:cxn modelId="{030C10EF-B520-45DC-8869-CD230974F59B}" type="presOf" srcId="{CC6B28DC-B432-4A95-A217-8F899ECDFD0E}" destId="{CB770402-5344-45C4-9EA5-0D3E3BEC30B9}" srcOrd="1" destOrd="1" presId="urn:microsoft.com/office/officeart/2005/8/layout/hProcess4"/>
    <dgm:cxn modelId="{53675E0D-DEF6-4CDD-80DA-E4988A449FB0}" type="presOf" srcId="{280F258A-C046-4D55-9CDA-9FE110E2FA82}" destId="{CB770402-5344-45C4-9EA5-0D3E3BEC30B9}" srcOrd="1" destOrd="0" presId="urn:microsoft.com/office/officeart/2005/8/layout/hProcess4"/>
    <dgm:cxn modelId="{634C29A3-5805-43D1-8317-5FBE00AA8807}" srcId="{71DF09D4-F555-4DFC-93C7-0539E0FFA03A}" destId="{37146768-C80C-4CE6-B959-D0CD22B7713C}" srcOrd="2" destOrd="0" parTransId="{7916BBA9-36E7-4B26-A8B2-2DE47B6CCF11}" sibTransId="{3FB0B79E-1C27-4F70-BDDA-785B7F67D209}"/>
    <dgm:cxn modelId="{0FE0B918-DA6B-4C12-A8E2-EB4DF3FADB5E}" srcId="{3B0AF77A-135F-49E8-9A9D-FD1D7BF93E6C}" destId="{0973023B-A901-4942-B5D7-133D41DE4DD6}" srcOrd="0" destOrd="0" parTransId="{B8A018A8-60DE-4401-BC5A-55271A147595}" sibTransId="{450EA83E-E588-4DA7-92CB-0319764A384B}"/>
    <dgm:cxn modelId="{84C8B02E-6043-4775-928D-9F31E4F7FA96}" type="presOf" srcId="{158DF374-A6DE-45AE-8AEE-3C65D83C7E11}" destId="{C7C70293-2839-4444-8F95-D9751E673EC7}" srcOrd="0" destOrd="2" presId="urn:microsoft.com/office/officeart/2005/8/layout/hProcess4"/>
    <dgm:cxn modelId="{1218CBCE-BEC5-470B-B74B-2E563E7D8E45}" type="presOf" srcId="{82E56F2D-AB24-47B5-856B-20D8326C9F51}" destId="{C6876711-789F-4E5C-ABED-C42FD48770FE}" srcOrd="0" destOrd="0" presId="urn:microsoft.com/office/officeart/2005/8/layout/hProcess4"/>
    <dgm:cxn modelId="{36E7679D-16FF-4FFE-B8A2-DEFEEC2E1E83}" type="presOf" srcId="{55DC6DDC-CD4F-4842-B244-1C1AA3AD3904}" destId="{343D231D-C527-448B-B049-1963B6848F8F}" srcOrd="0" destOrd="0" presId="urn:microsoft.com/office/officeart/2005/8/layout/hProcess4"/>
    <dgm:cxn modelId="{D27D26E0-4331-4B73-9922-1D72C3F28E1F}" type="presOf" srcId="{37146768-C80C-4CE6-B959-D0CD22B7713C}" destId="{CB770402-5344-45C4-9EA5-0D3E3BEC30B9}" srcOrd="1" destOrd="2" presId="urn:microsoft.com/office/officeart/2005/8/layout/hProcess4"/>
    <dgm:cxn modelId="{31819C83-CA1C-42E4-BFFA-4B74AFF3A0C0}" type="presOf" srcId="{158DF374-A6DE-45AE-8AEE-3C65D83C7E11}" destId="{8348BD5F-0C45-4717-9E63-59E29C0A61D3}" srcOrd="1" destOrd="2" presId="urn:microsoft.com/office/officeart/2005/8/layout/hProcess4"/>
    <dgm:cxn modelId="{66FBE325-A9E5-46F2-BA0F-E17CB6C8C2E1}" srcId="{71DF09D4-F555-4DFC-93C7-0539E0FFA03A}" destId="{280F258A-C046-4D55-9CDA-9FE110E2FA82}" srcOrd="0" destOrd="0" parTransId="{E975BCF3-4CCD-4ED4-A6D6-D1ECD210693F}" sibTransId="{528B68B8-6BBA-41B9-B591-F44548D5655F}"/>
    <dgm:cxn modelId="{A4D97825-11EB-4F14-AD0D-90DC89181DD4}" srcId="{55DC6DDC-CD4F-4842-B244-1C1AA3AD3904}" destId="{158DF374-A6DE-45AE-8AEE-3C65D83C7E11}" srcOrd="2" destOrd="0" parTransId="{59584E32-34CD-497D-AE9B-1529A62466DE}" sibTransId="{EA74676C-8DCC-4DFE-BD7A-8D5D6F632160}"/>
    <dgm:cxn modelId="{E312B653-1537-4B7F-8AD2-4286796A6E83}" srcId="{3B0AF77A-135F-49E8-9A9D-FD1D7BF93E6C}" destId="{44AD4418-0CFD-4EB2-87A4-B69F9F64242D}" srcOrd="3" destOrd="0" parTransId="{8DE57910-0351-4C48-88EB-1692EAF4A21F}" sibTransId="{95532A8A-DEFE-4C2E-B2E6-6D3F11F6D116}"/>
    <dgm:cxn modelId="{342BD19A-F0D9-4D0F-A0C1-A0C4B93E2868}" type="presOf" srcId="{3B0AF77A-135F-49E8-9A9D-FD1D7BF93E6C}" destId="{16C7BAC4-C5E7-40C8-BFBD-61312F0BBA38}" srcOrd="0" destOrd="0" presId="urn:microsoft.com/office/officeart/2005/8/layout/hProcess4"/>
    <dgm:cxn modelId="{1320CF91-335D-4D94-A1BA-11698DB36111}" type="presOf" srcId="{71DF09D4-F555-4DFC-93C7-0539E0FFA03A}" destId="{0C2636DA-7E5D-402E-BEDA-D0EC8F778CD1}" srcOrd="0" destOrd="0" presId="urn:microsoft.com/office/officeart/2005/8/layout/hProcess4"/>
    <dgm:cxn modelId="{E92B3494-AAA6-4F28-94F5-E3FFE0F11A1C}" type="presOf" srcId="{944036D0-F159-4EE3-B351-BB295C417266}" destId="{613ED41D-4173-4E1B-9835-CA5931719EB1}" srcOrd="0" destOrd="1" presId="urn:microsoft.com/office/officeart/2005/8/layout/hProcess4"/>
    <dgm:cxn modelId="{08C3FD17-379E-4806-A1B2-52CC717CF2C3}" type="presOf" srcId="{66285B05-E54B-405E-AA91-9EFC337D3039}" destId="{F697C984-C8EE-4C7F-8CB9-D2F168C629D0}" srcOrd="1" destOrd="2" presId="urn:microsoft.com/office/officeart/2005/8/layout/hProcess4"/>
    <dgm:cxn modelId="{03176C9C-B032-4EFA-B619-708FB61BC555}" type="presOf" srcId="{0115628D-895D-4BBE-BF73-A12F4B7EB0F9}" destId="{C7C70293-2839-4444-8F95-D9751E673EC7}" srcOrd="0" destOrd="0" presId="urn:microsoft.com/office/officeart/2005/8/layout/hProcess4"/>
    <dgm:cxn modelId="{2423BDAB-BC7B-40D8-8481-979E86559AD7}" type="presParOf" srcId="{2BAF443E-8689-4898-B781-C77DD24E9BAF}" destId="{8F727263-D777-4F8F-A1A7-3840F07FCF9A}" srcOrd="0" destOrd="0" presId="urn:microsoft.com/office/officeart/2005/8/layout/hProcess4"/>
    <dgm:cxn modelId="{479B187D-CEF5-42E5-80E4-43015834FA9D}" type="presParOf" srcId="{2BAF443E-8689-4898-B781-C77DD24E9BAF}" destId="{3D6FE14A-CC45-458A-B0DF-3BAC90C7FB9F}" srcOrd="1" destOrd="0" presId="urn:microsoft.com/office/officeart/2005/8/layout/hProcess4"/>
    <dgm:cxn modelId="{11DEDBE5-EF6F-4053-AEC2-9C83D2A79E95}" type="presParOf" srcId="{2BAF443E-8689-4898-B781-C77DD24E9BAF}" destId="{A082200E-86D0-4C0E-9DA9-F7EE272FF238}" srcOrd="2" destOrd="0" presId="urn:microsoft.com/office/officeart/2005/8/layout/hProcess4"/>
    <dgm:cxn modelId="{7734ECDC-5770-4EAB-BC7D-0BE59F60AC53}" type="presParOf" srcId="{A082200E-86D0-4C0E-9DA9-F7EE272FF238}" destId="{9C471F2B-3545-4A6F-A7D4-3FFC81B458E7}" srcOrd="0" destOrd="0" presId="urn:microsoft.com/office/officeart/2005/8/layout/hProcess4"/>
    <dgm:cxn modelId="{0B43F7BB-DFD9-4D72-944E-EBA59D33550A}" type="presParOf" srcId="{9C471F2B-3545-4A6F-A7D4-3FFC81B458E7}" destId="{F65B5122-0A98-4A83-AC41-51E83084EBA2}" srcOrd="0" destOrd="0" presId="urn:microsoft.com/office/officeart/2005/8/layout/hProcess4"/>
    <dgm:cxn modelId="{7F10BD9E-717C-4F7E-9DB4-50F0B591D17B}" type="presParOf" srcId="{9C471F2B-3545-4A6F-A7D4-3FFC81B458E7}" destId="{A944FE6F-A4B1-47AC-A12F-D4570D322B44}" srcOrd="1" destOrd="0" presId="urn:microsoft.com/office/officeart/2005/8/layout/hProcess4"/>
    <dgm:cxn modelId="{511E4AB1-AB57-450D-B69B-EB5950E98581}" type="presParOf" srcId="{9C471F2B-3545-4A6F-A7D4-3FFC81B458E7}" destId="{CB770402-5344-45C4-9EA5-0D3E3BEC30B9}" srcOrd="2" destOrd="0" presId="urn:microsoft.com/office/officeart/2005/8/layout/hProcess4"/>
    <dgm:cxn modelId="{CC577E1A-3CAE-4987-837E-6ACF635AFB2C}" type="presParOf" srcId="{9C471F2B-3545-4A6F-A7D4-3FFC81B458E7}" destId="{0C2636DA-7E5D-402E-BEDA-D0EC8F778CD1}" srcOrd="3" destOrd="0" presId="urn:microsoft.com/office/officeart/2005/8/layout/hProcess4"/>
    <dgm:cxn modelId="{B6DE27E6-A3B2-4AA6-BA3B-83B4E6ABD8FC}" type="presParOf" srcId="{9C471F2B-3545-4A6F-A7D4-3FFC81B458E7}" destId="{3920E835-D75E-4469-BD89-33C07EA6B66C}" srcOrd="4" destOrd="0" presId="urn:microsoft.com/office/officeart/2005/8/layout/hProcess4"/>
    <dgm:cxn modelId="{61645CB9-6C1C-4723-B39A-B134377BA1E9}" type="presParOf" srcId="{A082200E-86D0-4C0E-9DA9-F7EE272FF238}" destId="{C6876711-789F-4E5C-ABED-C42FD48770FE}" srcOrd="1" destOrd="0" presId="urn:microsoft.com/office/officeart/2005/8/layout/hProcess4"/>
    <dgm:cxn modelId="{6CA9088C-161E-43DC-B101-F59144A5C3C1}" type="presParOf" srcId="{A082200E-86D0-4C0E-9DA9-F7EE272FF238}" destId="{BB726B88-3675-4E2E-86E6-715C4E90C013}" srcOrd="2" destOrd="0" presId="urn:microsoft.com/office/officeart/2005/8/layout/hProcess4"/>
    <dgm:cxn modelId="{85AEFAFE-5DCF-400D-B043-BEFC7D0C1C42}" type="presParOf" srcId="{BB726B88-3675-4E2E-86E6-715C4E90C013}" destId="{3232E150-E066-4DA6-A3F7-D70D9E90E6B7}" srcOrd="0" destOrd="0" presId="urn:microsoft.com/office/officeart/2005/8/layout/hProcess4"/>
    <dgm:cxn modelId="{DBB8639F-91F3-4EB2-9E3B-3B236C71D0BB}" type="presParOf" srcId="{BB726B88-3675-4E2E-86E6-715C4E90C013}" destId="{C7C70293-2839-4444-8F95-D9751E673EC7}" srcOrd="1" destOrd="0" presId="urn:microsoft.com/office/officeart/2005/8/layout/hProcess4"/>
    <dgm:cxn modelId="{55F34956-26B7-4F54-9A36-F5F6B8561566}" type="presParOf" srcId="{BB726B88-3675-4E2E-86E6-715C4E90C013}" destId="{8348BD5F-0C45-4717-9E63-59E29C0A61D3}" srcOrd="2" destOrd="0" presId="urn:microsoft.com/office/officeart/2005/8/layout/hProcess4"/>
    <dgm:cxn modelId="{CFCF82B9-5333-4E71-BB35-61FB89FBBA88}" type="presParOf" srcId="{BB726B88-3675-4E2E-86E6-715C4E90C013}" destId="{343D231D-C527-448B-B049-1963B6848F8F}" srcOrd="3" destOrd="0" presId="urn:microsoft.com/office/officeart/2005/8/layout/hProcess4"/>
    <dgm:cxn modelId="{BEBC6FE6-B4BC-47EC-9D64-CC2FEF69BF05}" type="presParOf" srcId="{BB726B88-3675-4E2E-86E6-715C4E90C013}" destId="{5F1DC0C1-3415-4E32-AE0C-33CBAFA08677}" srcOrd="4" destOrd="0" presId="urn:microsoft.com/office/officeart/2005/8/layout/hProcess4"/>
    <dgm:cxn modelId="{F799DBD5-FEF8-47A3-AE61-F8A3E9670D2A}" type="presParOf" srcId="{A082200E-86D0-4C0E-9DA9-F7EE272FF238}" destId="{881C05A3-860C-4EA3-9568-C87BFAD3A164}" srcOrd="3" destOrd="0" presId="urn:microsoft.com/office/officeart/2005/8/layout/hProcess4"/>
    <dgm:cxn modelId="{9EC0C3F8-2344-4C49-8DE4-57F019F91B85}" type="presParOf" srcId="{A082200E-86D0-4C0E-9DA9-F7EE272FF238}" destId="{C4B9FC77-D202-47F7-ABFE-264625D78428}" srcOrd="4" destOrd="0" presId="urn:microsoft.com/office/officeart/2005/8/layout/hProcess4"/>
    <dgm:cxn modelId="{F5073C0E-8C91-48B6-B029-CD8F7ABDAF5F}" type="presParOf" srcId="{C4B9FC77-D202-47F7-ABFE-264625D78428}" destId="{C33E0341-89A2-469F-9D44-70E9960077DB}" srcOrd="0" destOrd="0" presId="urn:microsoft.com/office/officeart/2005/8/layout/hProcess4"/>
    <dgm:cxn modelId="{8ABC5F51-33F3-42F5-8173-67266DAA1F61}" type="presParOf" srcId="{C4B9FC77-D202-47F7-ABFE-264625D78428}" destId="{613ED41D-4173-4E1B-9835-CA5931719EB1}" srcOrd="1" destOrd="0" presId="urn:microsoft.com/office/officeart/2005/8/layout/hProcess4"/>
    <dgm:cxn modelId="{2C6EA13A-BD2B-4659-94F5-5D735DA15C97}" type="presParOf" srcId="{C4B9FC77-D202-47F7-ABFE-264625D78428}" destId="{F697C984-C8EE-4C7F-8CB9-D2F168C629D0}" srcOrd="2" destOrd="0" presId="urn:microsoft.com/office/officeart/2005/8/layout/hProcess4"/>
    <dgm:cxn modelId="{12BD0270-7CF9-47C3-BAF6-C752E04B1373}" type="presParOf" srcId="{C4B9FC77-D202-47F7-ABFE-264625D78428}" destId="{16C7BAC4-C5E7-40C8-BFBD-61312F0BBA38}" srcOrd="3" destOrd="0" presId="urn:microsoft.com/office/officeart/2005/8/layout/hProcess4"/>
    <dgm:cxn modelId="{DA4B93E7-8120-4403-8C2F-06C3872BC48A}" type="presParOf" srcId="{C4B9FC77-D202-47F7-ABFE-264625D78428}" destId="{95AAF4B1-60DC-4CFE-9D57-9FD9F7392AEF}" srcOrd="4" destOrd="0" presId="urn:microsoft.com/office/officeart/2005/8/layout/h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1B8E50-C8E8-4F23-80EC-C782595C8A5B}" type="datetimeFigureOut">
              <a:rPr lang="en-US"/>
              <a:pPr>
                <a:defRPr/>
              </a:pPr>
              <a:t>4/2/2008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0861E4-D987-4F94-B743-1CB865F61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A9AB8F-39A0-4357-ADA9-7A1C16A52B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463A69-0784-473F-89E0-B4FED61617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463A69-0784-473F-89E0-B4FED61617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E54A46-7E25-4828-B99A-048DF447A7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E54A46-7E25-4828-B99A-048DF447A7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E54A46-7E25-4828-B99A-048DF447A7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E54A46-7E25-4828-B99A-048DF447A7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E54A46-7E25-4828-B99A-048DF447A7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E54A46-7E25-4828-B99A-048DF447A7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518DBC-897C-4629-9B43-A3AE7F217DA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1671F4-B66A-472E-BC32-A32AE6D6B1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E54A46-7E25-4828-B99A-048DF447A7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32F515-5C81-4BA9-AE71-9E944A9672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 smtClean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10957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D32FB24-4CDD-4EDE-8315-E54FAD39B683}" type="slidenum">
              <a:rPr lang="en-US" sz="1200">
                <a:latin typeface="Calibri" pitchFamily="34" charset="0"/>
                <a:ea typeface="MS PGothic" pitchFamily="34" charset="-128"/>
              </a:rPr>
              <a:pPr algn="r" eaLnBrk="0" hangingPunct="0"/>
              <a:t>24</a:t>
            </a:fld>
            <a:endParaRPr lang="en-US" sz="12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E6822C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B364EE-F847-4A31-B94B-3C1D2FBB4F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F7C14E2-14A8-450D-AFE0-0517A4AA8D42}" type="slidenum">
              <a:rPr lang="en-US" sz="1200">
                <a:latin typeface="Calibri" pitchFamily="34" charset="0"/>
                <a:ea typeface="MS PGothic" pitchFamily="34" charset="-128"/>
              </a:rPr>
              <a:pPr algn="r" eaLnBrk="0" hangingPunct="0"/>
              <a:t>31</a:t>
            </a:fld>
            <a:endParaRPr lang="en-US" sz="12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48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EF2FDD0-1C03-4C93-9BC4-AED13D1D151E}" type="slidenum">
              <a:rPr lang="en-US" sz="1200">
                <a:latin typeface="Calibri" pitchFamily="34" charset="0"/>
                <a:ea typeface="MS PGothic" pitchFamily="34" charset="-128"/>
              </a:rPr>
              <a:pPr algn="r" eaLnBrk="0" hangingPunct="0"/>
              <a:t>33</a:t>
            </a:fld>
            <a:endParaRPr lang="en-US" sz="12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9E8415-769A-49CE-95F7-4E39F5779C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7850" indent="-577850" eaLnBrk="1" hangingPunct="1">
              <a:lnSpc>
                <a:spcPct val="80000"/>
              </a:lnSpc>
              <a:spcBef>
                <a:spcPct val="0"/>
              </a:spcBef>
            </a:pPr>
            <a:endParaRPr lang="en-US" sz="1100" dirty="0" smtClean="0"/>
          </a:p>
        </p:txBody>
      </p:sp>
      <p:sp>
        <p:nvSpPr>
          <p:cNvPr id="278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976018-93BA-4095-9460-A4D0392D660B}" type="slidenum">
              <a:rPr lang="en-US" sz="1200">
                <a:latin typeface="Calibri" pitchFamily="34" charset="0"/>
              </a:rPr>
              <a:pPr algn="r"/>
              <a:t>35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1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4B94C0-1568-4B2B-B7E6-1872F34DFF0A}" type="slidenum">
              <a:rPr lang="en-US" sz="1200">
                <a:latin typeface="Calibri" pitchFamily="34" charset="0"/>
              </a:rPr>
              <a:pPr algn="r"/>
              <a:t>37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8365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0C03756-7ACB-4B26-87C0-D7B3FE7177B0}" type="slidenum">
              <a:rPr lang="en-US" sz="1200">
                <a:latin typeface="Calibri" pitchFamily="34" charset="0"/>
                <a:ea typeface="MS PGothic" pitchFamily="34" charset="-128"/>
              </a:rPr>
              <a:pPr algn="r" eaLnBrk="0" hangingPunct="0"/>
              <a:t>38</a:t>
            </a:fld>
            <a:endParaRPr lang="en-US" sz="12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Maybe a bird’s eye view representation of events?</a:t>
            </a:r>
          </a:p>
        </p:txBody>
      </p:sp>
      <p:sp>
        <p:nvSpPr>
          <p:cNvPr id="285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EF1CF6-C9BB-4E72-848B-0D5FE71CDC2B}" type="slidenum">
              <a:rPr lang="en-US" sz="1200">
                <a:latin typeface="Calibri" pitchFamily="34" charset="0"/>
              </a:rPr>
              <a:pPr algn="r"/>
              <a:t>39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7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FB9364-F531-410B-BAEC-CB704FA20EB1}" type="slidenum">
              <a:rPr lang="en-US" sz="1200">
                <a:latin typeface="Calibri" pitchFamily="34" charset="0"/>
              </a:rPr>
              <a:pPr algn="r"/>
              <a:t>40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9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231B55-F963-4690-B4F7-0A282DC810D5}" type="slidenum">
              <a:rPr lang="en-US" sz="1200">
                <a:latin typeface="Calibri" pitchFamily="34" charset="0"/>
              </a:rPr>
              <a:pPr algn="r"/>
              <a:t>41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1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53C46F-14F8-4B18-9B71-151CDC7510D5}" type="slidenum">
              <a:rPr lang="en-US" sz="1200">
                <a:latin typeface="Calibri" pitchFamily="34" charset="0"/>
              </a:rPr>
              <a:pPr algn="r"/>
              <a:t>43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389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A994099-4973-4AEF-B607-6561200A9438}" type="slidenum">
              <a:rPr lang="en-US" sz="1200">
                <a:latin typeface="Calibri" pitchFamily="34" charset="0"/>
                <a:ea typeface="MS PGothic" pitchFamily="34" charset="-128"/>
              </a:rPr>
              <a:pPr algn="r" eaLnBrk="0" hangingPunct="0"/>
              <a:t>44</a:t>
            </a:fld>
            <a:endParaRPr lang="en-US" sz="12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D086C6-B31D-4BA8-9DFA-3447B51CAAC8}" type="slidenum">
              <a:rPr lang="en-US" sz="1200">
                <a:latin typeface="Calibri" pitchFamily="34" charset="0"/>
              </a:rPr>
              <a:pPr algn="r"/>
              <a:t>46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463A69-0784-473F-89E0-B4FED61617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89E5E9-0A4D-4DC8-9BC1-0816C27B6E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 Concerns from case write-up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Increasing online sales of textbooks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Increasing digitization of learning content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9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C199D3-A4FB-487B-966C-0E8A4BDB1D59}" type="slidenum">
              <a:rPr lang="en-US" sz="1200">
                <a:latin typeface="Calibri" pitchFamily="34" charset="0"/>
              </a:rPr>
              <a:pPr algn="r"/>
              <a:t>51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861E4-D987-4F94-B743-1CB865F61B6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1A6FA9-3CF7-4F69-BFA4-D693D3D1B0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6C15D-F12F-4D03-A13B-F1D6F1DCE2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E9DA4F-3A44-4AAC-A8A8-8B154B88C3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463A69-0784-473F-89E0-B4FED61617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0" y="6057900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 userDrawn="1"/>
        </p:nvSpPr>
        <p:spPr>
          <a:xfrm>
            <a:off x="2359025" y="6054725"/>
            <a:ext cx="678497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28600" y="5699760"/>
            <a:ext cx="9601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-228600" y="914400"/>
            <a:ext cx="9601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09600" y="1447800"/>
            <a:ext cx="8229600" cy="47548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 userDrawn="1"/>
        </p:nvSpPr>
        <p:spPr>
          <a:xfrm>
            <a:off x="609600" y="6276975"/>
            <a:ext cx="2057400" cy="2762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Strategy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09600" y="1447800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667000" y="6276975"/>
            <a:ext cx="2057400" cy="2762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Portal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09600" y="1447800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724400" y="6276975"/>
            <a:ext cx="2057400" cy="2762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IMC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09600" y="1447800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olu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781800" y="6276975"/>
            <a:ext cx="2057400" cy="2762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Evolution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09600" y="1447800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6278563"/>
            <a:ext cx="533400" cy="2746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304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10600" y="1295400"/>
            <a:ext cx="533400" cy="635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295400"/>
            <a:ext cx="8553450" cy="63500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667000" y="6275388"/>
            <a:ext cx="2057400" cy="27781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Portal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724400" y="6275388"/>
            <a:ext cx="2057400" cy="27781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IMC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781800" y="6275388"/>
            <a:ext cx="2057400" cy="27781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Evolution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609600" y="6276975"/>
            <a:ext cx="2057400" cy="27622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Strategy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175" y="6600825"/>
            <a:ext cx="19780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Trebuchet MS" pitchFamily="34" charset="0"/>
              </a:rPr>
              <a:t>University of Pennsylvania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06963" y="6600825"/>
            <a:ext cx="42370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Trebuchet MS" pitchFamily="34" charset="0"/>
              </a:rPr>
              <a:t>2008 AMA Case Competition: McGraw-Hill Higher Education</a:t>
            </a:r>
          </a:p>
        </p:txBody>
      </p:sp>
      <p:sp>
        <p:nvSpPr>
          <p:cNvPr id="20" name="Content Placeholder 7"/>
          <p:cNvSpPr txBox="1">
            <a:spLocks/>
          </p:cNvSpPr>
          <p:nvPr userDrawn="1"/>
        </p:nvSpPr>
        <p:spPr>
          <a:xfrm>
            <a:off x="609600" y="1600200"/>
            <a:ext cx="8229600" cy="4572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SzPct val="70000"/>
              <a:buFont typeface="Wingdings 2" pitchFamily="18" charset="2"/>
              <a:buChar char=""/>
              <a:defRPr/>
            </a:lvl1pPr>
            <a:lvl2pPr>
              <a:buClr>
                <a:schemeClr val="accent1">
                  <a:lumMod val="75000"/>
                </a:schemeClr>
              </a:buClr>
              <a:buFont typeface="Wingdings 2" pitchFamily="18" charset="2"/>
              <a:buChar char=""/>
              <a:defRPr/>
            </a:lvl2pPr>
            <a:lvl3pPr>
              <a:buClr>
                <a:schemeClr val="accent2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</a:lstStyle>
          <a:p>
            <a:pPr marL="320040" indent="-320040" fontAlgn="auto">
              <a:spcBef>
                <a:spcPts val="70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241300" y="6276975"/>
            <a:ext cx="292100" cy="2762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84F7043-9B09-48BD-9549-3ECD7CEFA871}" type="slidenum">
              <a:rPr lang="en-US" sz="1200">
                <a:solidFill>
                  <a:schemeClr val="bg1"/>
                </a:solidFill>
                <a:latin typeface="Trebuchet MS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5" r:id="rId8"/>
    <p:sldLayoutId id="2147483658" r:id="rId9"/>
    <p:sldLayoutId id="2147483667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rgbClr val="638CAE"/>
        </a:buClr>
        <a:buSzPct val="70000"/>
        <a:buFont typeface="Wingdings 2" pitchFamily="18" charset="2"/>
        <a:buChar char="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rgbClr val="525B7E"/>
        </a:buClr>
        <a:buSzPct val="70000"/>
        <a:buFont typeface="Wingdings 2" pitchFamily="18" charset="2"/>
        <a:buChar char="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rgbClr val="C5D4E1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525B7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2.jpe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76200" y="4143375"/>
            <a:ext cx="6477000" cy="1828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/>
              <a:t>Marketing </a:t>
            </a:r>
            <a:br>
              <a:rPr lang="en-US" sz="4800" dirty="0" smtClean="0"/>
            </a:br>
            <a:r>
              <a:rPr lang="en-US" sz="4800" dirty="0" smtClean="0"/>
              <a:t>M</a:t>
            </a:r>
            <a:r>
              <a:rPr lang="en-US" sz="3600" dirty="0" smtClean="0"/>
              <a:t>c</a:t>
            </a:r>
            <a:r>
              <a:rPr lang="en-US" sz="4800" dirty="0" smtClean="0"/>
              <a:t>Graw-Hill</a:t>
            </a:r>
            <a:br>
              <a:rPr lang="en-US" sz="4800" dirty="0" smtClean="0"/>
            </a:br>
            <a:r>
              <a:rPr lang="en-US" sz="4800" dirty="0" smtClean="0"/>
              <a:t>Higher Education‘s </a:t>
            </a:r>
            <a:br>
              <a:rPr lang="en-US" sz="4800" dirty="0" smtClean="0"/>
            </a:br>
            <a:r>
              <a:rPr lang="en-US" sz="4800" dirty="0" smtClean="0"/>
              <a:t>E-Commerce Portal</a:t>
            </a:r>
            <a:endParaRPr lang="en-US" sz="480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dirty="0" smtClean="0"/>
              <a:t>University of Pennsylvania Case Competition Team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dirty="0" smtClean="0"/>
              <a:t>Amanda Ganske, Melissa Lamb, Diana Zhou, Adela </a:t>
            </a:r>
            <a:r>
              <a:rPr lang="en-US" dirty="0" err="1" smtClean="0"/>
              <a:t>Mou</a:t>
            </a:r>
            <a:endParaRPr lang="en-US" dirty="0"/>
          </a:p>
        </p:txBody>
      </p:sp>
      <p:pic>
        <p:nvPicPr>
          <p:cNvPr id="12291" name="Picture 6" descr="mcgraw_hill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09550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Top_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57900"/>
            <a:ext cx="193833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Distribution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Burning bridges with bookstores is not possible in the near future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4648200"/>
            <a:ext cx="1600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alibri" pitchFamily="34" charset="0"/>
                <a:cs typeface="Arial" charset="0"/>
              </a:rPr>
              <a:t>Students</a:t>
            </a:r>
          </a:p>
        </p:txBody>
      </p:sp>
      <p:sp>
        <p:nvSpPr>
          <p:cNvPr id="6" name="Down Arrow 5"/>
          <p:cNvSpPr/>
          <p:nvPr/>
        </p:nvSpPr>
        <p:spPr>
          <a:xfrm>
            <a:off x="3810000" y="2819400"/>
            <a:ext cx="1600200" cy="2057400"/>
          </a:xfrm>
          <a:prstGeom prst="downArrow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Portal</a:t>
            </a:r>
            <a:endParaRPr lang="en-US" sz="2000" b="1" dirty="0"/>
          </a:p>
        </p:txBody>
      </p:sp>
      <p:sp>
        <p:nvSpPr>
          <p:cNvPr id="8" name="Down Arrow 7"/>
          <p:cNvSpPr/>
          <p:nvPr/>
        </p:nvSpPr>
        <p:spPr>
          <a:xfrm rot="18900000">
            <a:off x="3427413" y="3946525"/>
            <a:ext cx="381000" cy="10239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 rot="2700000" flipH="1">
            <a:off x="3430588" y="2725738"/>
            <a:ext cx="381000" cy="10239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18900000">
            <a:off x="3429000" y="3949700"/>
            <a:ext cx="381000" cy="10239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3352800"/>
            <a:ext cx="1600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Calibri" pitchFamily="34" charset="0"/>
                <a:cs typeface="Arial" charset="0"/>
              </a:rPr>
              <a:t>Bookstores</a:t>
            </a:r>
            <a:endParaRPr lang="en-US" sz="2000" dirty="0">
              <a:latin typeface="Calibri" pitchFamily="34" charset="0"/>
              <a:cs typeface="Arial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2700000" flipH="1">
            <a:off x="3429000" y="2727325"/>
            <a:ext cx="381000" cy="10239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700000" flipH="1">
            <a:off x="5484813" y="3949700"/>
            <a:ext cx="381000" cy="10239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91200" y="3352800"/>
            <a:ext cx="1600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Calibri" pitchFamily="34" charset="0"/>
                <a:cs typeface="Arial" charset="0"/>
              </a:rPr>
              <a:t>Online Booksellers</a:t>
            </a:r>
            <a:endParaRPr lang="en-US" sz="2000" dirty="0">
              <a:latin typeface="Calibri" pitchFamily="34" charset="0"/>
              <a:cs typeface="Arial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8900000">
            <a:off x="5484813" y="2727325"/>
            <a:ext cx="381000" cy="10239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2057400"/>
            <a:ext cx="1600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alibri" pitchFamily="34" charset="0"/>
                <a:cs typeface="Arial" charset="0"/>
              </a:rPr>
              <a:t>Publisher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Distribution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E-commerce increases competition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2400" y="1447800"/>
            <a:ext cx="8610600" cy="4712732"/>
            <a:chOff x="152400" y="1447800"/>
            <a:chExt cx="8610600" cy="4712732"/>
          </a:xfrm>
        </p:grpSpPr>
        <p:pic>
          <p:nvPicPr>
            <p:cNvPr id="18" name="Picture 120"/>
            <p:cNvPicPr>
              <a:picLocks noChangeAspect="1" noChangeArrowheads="1"/>
            </p:cNvPicPr>
            <p:nvPr/>
          </p:nvPicPr>
          <p:blipFill>
            <a:blip r:embed="rId3"/>
            <a:srcRect l="10809" t="20470" r="70441" b="73958"/>
            <a:stretch>
              <a:fillRect/>
            </a:stretch>
          </p:blipFill>
          <p:spPr bwMode="auto">
            <a:xfrm>
              <a:off x="4495800" y="4800600"/>
              <a:ext cx="1447800" cy="32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6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86600" y="4648200"/>
              <a:ext cx="16764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6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8200" y="5257800"/>
              <a:ext cx="153246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16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71838" y="40338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68"/>
            <p:cNvPicPr>
              <a:picLocks noChangeAspect="1" noChangeArrowheads="1"/>
            </p:cNvPicPr>
            <p:nvPr/>
          </p:nvPicPr>
          <p:blipFill>
            <a:blip r:embed="rId7"/>
            <a:srcRect t="33846" b="35385"/>
            <a:stretch>
              <a:fillRect/>
            </a:stretch>
          </p:blipFill>
          <p:spPr bwMode="auto">
            <a:xfrm>
              <a:off x="6629400" y="1447800"/>
              <a:ext cx="1447800" cy="445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16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72200" y="2590800"/>
              <a:ext cx="1219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17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90800" y="3429000"/>
              <a:ext cx="16002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17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09800" y="3962400"/>
              <a:ext cx="18288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17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86000" y="3124200"/>
              <a:ext cx="1600200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7" name="Straight Connector 26"/>
            <p:cNvCxnSpPr/>
            <p:nvPr/>
          </p:nvCxnSpPr>
          <p:spPr>
            <a:xfrm rot="5400000">
              <a:off x="-1447800" y="3657600"/>
              <a:ext cx="4267994" cy="7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5800" y="5791200"/>
              <a:ext cx="79248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6200000">
              <a:off x="-386835" y="3358635"/>
              <a:ext cx="1447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SITE TRAFFIC</a:t>
              </a:r>
              <a:endParaRPr lang="en-US" b="1" dirty="0"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8200" y="48768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Student-run sites</a:t>
              </a:r>
              <a:endParaRPr lang="en-US" dirty="0">
                <a:latin typeface="+mn-lt"/>
              </a:endParaRPr>
            </a:p>
          </p:txBody>
        </p:sp>
        <p:pic>
          <p:nvPicPr>
            <p:cNvPr id="31" name="Picture 11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267200" y="3810000"/>
              <a:ext cx="1981200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1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733800" y="5257800"/>
              <a:ext cx="1752600" cy="406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TextBox 32"/>
            <p:cNvSpPr txBox="1"/>
            <p:nvPr/>
          </p:nvSpPr>
          <p:spPr>
            <a:xfrm>
              <a:off x="3581400" y="57912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PERCEIVED CREDIBILITY</a:t>
              </a:r>
              <a:endParaRPr lang="en-US" b="1" dirty="0">
                <a:latin typeface="+mj-lt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685800" y="4724400"/>
            <a:ext cx="1905000" cy="1219200"/>
          </a:xfrm>
          <a:prstGeom prst="ellipse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400800" y="1371600"/>
            <a:ext cx="1905000" cy="609600"/>
          </a:xfrm>
          <a:prstGeom prst="ellipse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934200" y="4419600"/>
            <a:ext cx="1981200" cy="838200"/>
          </a:xfrm>
          <a:prstGeom prst="ellipse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Market</a:t>
            </a:r>
            <a:br>
              <a:rPr lang="en-US" dirty="0" smtClean="0"/>
            </a:br>
            <a:r>
              <a:rPr lang="en-US" sz="2400" dirty="0" smtClean="0"/>
              <a:t>Selling used texts provides opportunities for increased profits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14478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Ebooks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Digitization offer opportunities for higher margins for MHHE</a:t>
            </a:r>
          </a:p>
        </p:txBody>
      </p:sp>
      <p:sp>
        <p:nvSpPr>
          <p:cNvPr id="123906" name="AutoShape 2" descr="https://faculty-cafe.wharton.upenn.edu/eRoomReq/Files/depts/AMACase/0_5c3fc/dollar%20textbook%20breakdow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08" name="AutoShape 4" descr="https://faculty-cafe.wharton.upenn.edu/eRoomReq/Files/depts/AMACase/0_5c3fc/dollar%20textbook%20breakdow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0" name="AutoShape 6" descr="https://faculty-cafe.wharton.upenn.edu/eRoomReq/Files/depts/AMACase/0_5c3fc/dollar%20textbook%20breakdow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2" name="AutoShape 8" descr="https://faculty-cafe.wharton.upenn.edu/eRoomReq/Files/depts/AMACase/0_5c3fc/dollar%20textbook%20breakdow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5" name="AutoShape 11" descr="https://faculty-cafe.wharton.upenn.edu/eRoomReq/Files/depts/AMACase/0_5c400/dollar%20textbook%20breakdown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7" name="AutoShape 13" descr="https://faculty-cafe.wharton.upenn.edu/eRoomReq/Files/depts/AMACase/0_5c400/dollar%20textbook%20breakdown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9" name="AutoShape 15" descr="https://faculty-cafe.wharton.upenn.edu/eRoomReq/Files/depts/AMACase/0_5c400/dollar%20textbook%20breakdown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21" name="AutoShape 17" descr="https://faculty-cafe.wharton.upenn.edu/eRoomReq/Files/depts/AMACase/0_5c400/dollar%20textbook%20breakdown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23" name="AutoShape 19" descr="https://faculty-cafe.wharton.upenn.edu/eRoomReq/Files/depts/AMACase/0_5c400/dollar%20textbook%20breakdown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57912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Source: National Association of College Stores, 2008.</a:t>
            </a:r>
            <a:endParaRPr lang="en-US" sz="1000" dirty="0"/>
          </a:p>
        </p:txBody>
      </p:sp>
      <p:pic>
        <p:nvPicPr>
          <p:cNvPr id="23" name="Picture 22" descr="dollar%20textbook%20breakdown4%20no%20line.jpg"/>
          <p:cNvPicPr>
            <a:picLocks noChangeAspect="1"/>
          </p:cNvPicPr>
          <p:nvPr/>
        </p:nvPicPr>
        <p:blipFill>
          <a:blip r:embed="rId3"/>
          <a:srcRect l="5000" t="21566" r="4167" b="3414"/>
          <a:stretch>
            <a:fillRect/>
          </a:stretch>
        </p:blipFill>
        <p:spPr>
          <a:xfrm>
            <a:off x="838200" y="2209800"/>
            <a:ext cx="7315200" cy="35713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743200" y="16764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Textbook Revenue Breakdown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Professors as Gatekeepers</a:t>
            </a:r>
            <a:br>
              <a:rPr lang="en-US" dirty="0" smtClean="0"/>
            </a:br>
            <a:r>
              <a:rPr lang="en-US" sz="2400" dirty="0" smtClean="0"/>
              <a:t>For students to use the portal, professors must recommend it</a:t>
            </a:r>
          </a:p>
        </p:txBody>
      </p:sp>
      <p:grpSp>
        <p:nvGrpSpPr>
          <p:cNvPr id="13" name="Group 63"/>
          <p:cNvGrpSpPr/>
          <p:nvPr/>
        </p:nvGrpSpPr>
        <p:grpSpPr>
          <a:xfrm>
            <a:off x="2809875" y="3124200"/>
            <a:ext cx="838200" cy="609600"/>
            <a:chOff x="3581397" y="1552578"/>
            <a:chExt cx="2057400" cy="1600200"/>
          </a:xfrm>
        </p:grpSpPr>
        <p:sp>
          <p:nvSpPr>
            <p:cNvPr id="14" name="Down Arrow 13"/>
            <p:cNvSpPr/>
            <p:nvPr/>
          </p:nvSpPr>
          <p:spPr>
            <a:xfrm rot="16200000">
              <a:off x="3809997" y="1323978"/>
              <a:ext cx="1600200" cy="20574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8599" y="2362201"/>
              <a:ext cx="838200" cy="730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 smtClean="0">
                <a:latin typeface="+mj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57950" y="2971800"/>
            <a:ext cx="1600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alibri" pitchFamily="34" charset="0"/>
                <a:cs typeface="Arial" charset="0"/>
              </a:rPr>
              <a:t>Students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1900" y="2971800"/>
            <a:ext cx="1600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Calibri" pitchFamily="34" charset="0"/>
                <a:cs typeface="Arial" charset="0"/>
              </a:rPr>
              <a:t>Professors</a:t>
            </a:r>
            <a:endParaRPr lang="en-US" sz="2000" dirty="0">
              <a:latin typeface="Calibri" pitchFamily="34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850" y="2971800"/>
            <a:ext cx="1600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Calibri" pitchFamily="34" charset="0"/>
                <a:cs typeface="Arial" charset="0"/>
              </a:rPr>
              <a:t>Publishers</a:t>
            </a:r>
            <a:endParaRPr lang="en-US" sz="2000" dirty="0">
              <a:latin typeface="Calibri" pitchFamily="34" charset="0"/>
              <a:cs typeface="Arial" charset="0"/>
            </a:endParaRPr>
          </a:p>
        </p:txBody>
      </p:sp>
      <p:grpSp>
        <p:nvGrpSpPr>
          <p:cNvPr id="19" name="Group 23"/>
          <p:cNvGrpSpPr/>
          <p:nvPr/>
        </p:nvGrpSpPr>
        <p:grpSpPr>
          <a:xfrm>
            <a:off x="5495925" y="3124200"/>
            <a:ext cx="838200" cy="609600"/>
            <a:chOff x="3581397" y="1552578"/>
            <a:chExt cx="2057400" cy="1600200"/>
          </a:xfrm>
        </p:grpSpPr>
        <p:sp>
          <p:nvSpPr>
            <p:cNvPr id="20" name="Down Arrow 19"/>
            <p:cNvSpPr/>
            <p:nvPr/>
          </p:nvSpPr>
          <p:spPr>
            <a:xfrm rot="16200000">
              <a:off x="3809997" y="1323978"/>
              <a:ext cx="1600200" cy="20574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8599" y="2362201"/>
              <a:ext cx="838200" cy="730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 smtClean="0">
                <a:latin typeface="+mj-lt"/>
              </a:endParaRPr>
            </a:p>
          </p:txBody>
        </p:sp>
      </p:grpSp>
      <p:grpSp>
        <p:nvGrpSpPr>
          <p:cNvPr id="22" name="Group 63"/>
          <p:cNvGrpSpPr/>
          <p:nvPr/>
        </p:nvGrpSpPr>
        <p:grpSpPr>
          <a:xfrm>
            <a:off x="3505200" y="2628900"/>
            <a:ext cx="2057400" cy="1600200"/>
            <a:chOff x="3581400" y="1752600"/>
            <a:chExt cx="2057400" cy="1600200"/>
          </a:xfrm>
        </p:grpSpPr>
        <p:sp>
          <p:nvSpPr>
            <p:cNvPr id="23" name="Down Arrow 22"/>
            <p:cNvSpPr/>
            <p:nvPr/>
          </p:nvSpPr>
          <p:spPr>
            <a:xfrm rot="16200000">
              <a:off x="3810000" y="1524000"/>
              <a:ext cx="1600200" cy="2057400"/>
            </a:xfrm>
            <a:prstGeom prst="downArrow">
              <a:avLst/>
            </a:prstGeom>
            <a:solidFill>
              <a:schemeClr val="accent4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8600" y="236220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Portal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1874E-6 L 0.23333 -0.077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1874E-6 L -0.06042 0.08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375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256998" y="1540765"/>
          <a:ext cx="8630004" cy="463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Missing Link</a:t>
            </a:r>
            <a:br>
              <a:rPr lang="en-US" dirty="0" smtClean="0"/>
            </a:br>
            <a:r>
              <a:rPr lang="en-US" sz="2400" dirty="0" smtClean="0"/>
              <a:t>Connecting both groups will allow MHHE to provide value</a:t>
            </a:r>
          </a:p>
        </p:txBody>
      </p:sp>
      <p:pic>
        <p:nvPicPr>
          <p:cNvPr id="21" name="Picture 4" descr="mcgraw_hill_log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2285999"/>
            <a:ext cx="10668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09600" y="6276975"/>
            <a:ext cx="2057400" cy="2762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Strategy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4724400" y="1976735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w Cen MT" pitchFamily="34" charset="0"/>
              </a:rPr>
              <a:t>Professor</a:t>
            </a:r>
            <a:r>
              <a:rPr lang="en-US" sz="2000" b="1" dirty="0" smtClean="0">
                <a:latin typeface="Tw Cen MT" pitchFamily="34" charset="0"/>
              </a:rPr>
              <a:t> </a:t>
            </a:r>
            <a:r>
              <a:rPr lang="en-US" sz="2400" b="1" dirty="0" smtClean="0">
                <a:latin typeface="Tw Cen MT" pitchFamily="34" charset="0"/>
              </a:rPr>
              <a:t>Needs</a:t>
            </a:r>
            <a:endParaRPr lang="en-US" sz="2000" b="1" dirty="0">
              <a:latin typeface="Tw Cen MT" pitchFamily="34" charset="0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066800" y="2971800"/>
            <a:ext cx="2514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Classroom experience</a:t>
            </a:r>
          </a:p>
          <a:p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Learning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Value for </a:t>
            </a:r>
            <a:r>
              <a:rPr lang="en-US" sz="2000" dirty="0">
                <a:latin typeface="+mj-lt"/>
              </a:rPr>
              <a:t>educational </a:t>
            </a:r>
            <a:r>
              <a:rPr lang="en-US" sz="2000" dirty="0" smtClean="0">
                <a:latin typeface="+mj-lt"/>
              </a:rPr>
              <a:t>materials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3619500" y="3475732"/>
            <a:ext cx="1905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Communication</a:t>
            </a:r>
            <a:endParaRPr lang="en-US" sz="1600" dirty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Convenience</a:t>
            </a:r>
          </a:p>
          <a:p>
            <a:pPr algn="ctr"/>
            <a:r>
              <a:rPr lang="en-US" sz="1600" dirty="0" smtClean="0">
                <a:latin typeface="+mj-lt"/>
              </a:rPr>
              <a:t>Consolidation</a:t>
            </a:r>
          </a:p>
          <a:p>
            <a:pPr algn="ctr"/>
            <a:r>
              <a:rPr lang="en-US" sz="1600" dirty="0" smtClean="0">
                <a:latin typeface="+mj-lt"/>
              </a:rPr>
              <a:t>Integration</a:t>
            </a:r>
            <a:endParaRPr lang="en-US" sz="1600" dirty="0">
              <a:latin typeface="+mj-lt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161144" y="1976735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w Cen MT" pitchFamily="34" charset="0"/>
              </a:rPr>
              <a:t>Student Interests</a:t>
            </a:r>
            <a:endParaRPr lang="en-US" sz="2400" b="1" dirty="0">
              <a:latin typeface="Tw Cen MT" pitchFamily="34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5715000" y="3172361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atin typeface="+mj-lt"/>
              </a:rPr>
              <a:t>Teaching Quality</a:t>
            </a:r>
          </a:p>
          <a:p>
            <a:pPr algn="r"/>
            <a:endParaRPr lang="en-US" sz="2000" dirty="0" smtClean="0">
              <a:latin typeface="+mj-lt"/>
            </a:endParaRPr>
          </a:p>
          <a:p>
            <a:pPr algn="r"/>
            <a:r>
              <a:rPr lang="en-US" sz="2000" dirty="0" smtClean="0">
                <a:latin typeface="+mj-lt"/>
              </a:rPr>
              <a:t>Time for academic &amp; </a:t>
            </a:r>
          </a:p>
          <a:p>
            <a:pPr algn="r"/>
            <a:r>
              <a:rPr lang="en-US" sz="2000" dirty="0" smtClean="0">
                <a:latin typeface="+mj-lt"/>
              </a:rPr>
              <a:t>personal pursuits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br>
              <a:rPr lang="en-US" dirty="0" smtClean="0"/>
            </a:br>
            <a:r>
              <a:rPr lang="en-US" sz="2400" dirty="0" smtClean="0"/>
              <a:t>Be the missing link between students and professors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400" dirty="0" smtClean="0">
                <a:sym typeface="Wingdings" pitchFamily="2" charset="2"/>
              </a:rPr>
              <a:t>Establish McGraw-Hill as the leading source of academic content by being the missing link between students and professors by</a:t>
            </a:r>
            <a:endParaRPr lang="en-US" sz="2400" dirty="0" smtClean="0"/>
          </a:p>
          <a:p>
            <a:pPr marL="320040" indent="-32004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en-US" sz="1200" dirty="0" smtClean="0"/>
          </a:p>
          <a:p>
            <a:pPr marL="320040" indent="-32004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400" dirty="0" smtClean="0"/>
              <a:t>Creating a </a:t>
            </a:r>
            <a:r>
              <a:rPr lang="en-US" sz="2400" b="1" dirty="0" smtClean="0"/>
              <a:t>direct-to-student</a:t>
            </a:r>
            <a:r>
              <a:rPr lang="en-US" sz="2400" dirty="0" smtClean="0"/>
              <a:t> </a:t>
            </a:r>
            <a:r>
              <a:rPr lang="en-US" sz="2400" b="1" dirty="0" smtClean="0"/>
              <a:t>distribution channel </a:t>
            </a:r>
            <a:r>
              <a:rPr lang="en-US" sz="2400" dirty="0" smtClean="0"/>
              <a:t>for educational content and secondary market control</a:t>
            </a:r>
          </a:p>
          <a:p>
            <a:pPr marL="320040" indent="-32004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en-US" sz="1100" dirty="0" smtClean="0"/>
          </a:p>
          <a:p>
            <a:pPr marL="320040" indent="-32004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400" dirty="0" smtClean="0"/>
              <a:t>Developing a portal to </a:t>
            </a:r>
            <a:r>
              <a:rPr lang="en-US" sz="2400" b="1" dirty="0" smtClean="0"/>
              <a:t>facilitate interactions </a:t>
            </a:r>
            <a:r>
              <a:rPr lang="en-US" sz="2400" dirty="0" smtClean="0"/>
              <a:t>between students and professors</a:t>
            </a:r>
          </a:p>
          <a:p>
            <a:pPr marL="320040" indent="-32004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en-US" sz="1100" dirty="0" smtClean="0"/>
          </a:p>
          <a:p>
            <a:pPr marL="320040" indent="-32004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400" dirty="0" smtClean="0"/>
              <a:t>M</a:t>
            </a:r>
            <a:r>
              <a:rPr lang="en-US" sz="2400" dirty="0" smtClean="0">
                <a:sym typeface="Wingdings" pitchFamily="2" charset="2"/>
              </a:rPr>
              <a:t>aking McGraw-Hill </a:t>
            </a:r>
            <a:r>
              <a:rPr lang="en-US" sz="2400" b="1" dirty="0" smtClean="0">
                <a:sym typeface="Wingdings" pitchFamily="2" charset="2"/>
              </a:rPr>
              <a:t>relational</a:t>
            </a:r>
            <a:r>
              <a:rPr lang="en-US" sz="2400" dirty="0" smtClean="0">
                <a:sym typeface="Wingdings" pitchFamily="2" charset="2"/>
              </a:rPr>
              <a:t> instead of transactional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Highlights</a:t>
            </a:r>
            <a:br>
              <a:rPr lang="en-US" dirty="0" smtClean="0"/>
            </a:br>
            <a:r>
              <a:rPr lang="en-US" sz="2400" dirty="0" smtClean="0"/>
              <a:t>Primary data show window of opportunity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04800" y="1447800"/>
            <a:ext cx="4046609" cy="449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354624" y="1538334"/>
            <a:ext cx="3943350" cy="42505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tabLst/>
              <a:defRPr/>
            </a:pPr>
            <a:r>
              <a:rPr lang="en-US" sz="2400" b="1" dirty="0" smtClean="0">
                <a:latin typeface="+mn-lt"/>
              </a:rPr>
              <a:t>QUALITATIVE</a:t>
            </a:r>
            <a:endParaRPr lang="en-US" sz="1200" b="1" dirty="0" smtClean="0">
              <a:latin typeface="+mn-lt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 2" pitchFamily="18" charset="2"/>
              <a:buChar char="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 2" pitchFamily="18" charset="2"/>
              <a:buChar char="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0525" y="2346959"/>
            <a:ext cx="2828925" cy="81741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Rounded Rectangle 54"/>
          <p:cNvSpPr/>
          <p:nvPr/>
        </p:nvSpPr>
        <p:spPr>
          <a:xfrm>
            <a:off x="457200" y="1981200"/>
            <a:ext cx="1752600" cy="373380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55"/>
          <p:cNvGrpSpPr/>
          <p:nvPr/>
        </p:nvGrpSpPr>
        <p:grpSpPr>
          <a:xfrm>
            <a:off x="381000" y="2057400"/>
            <a:ext cx="1763486" cy="2618387"/>
            <a:chOff x="292100" y="1904999"/>
            <a:chExt cx="2057400" cy="2721069"/>
          </a:xfrm>
        </p:grpSpPr>
        <p:sp>
          <p:nvSpPr>
            <p:cNvPr id="57" name="Rounded Rectangle 56"/>
            <p:cNvSpPr/>
            <p:nvPr/>
          </p:nvSpPr>
          <p:spPr>
            <a:xfrm>
              <a:off x="292100" y="1904999"/>
              <a:ext cx="2057400" cy="7126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Professor Interviews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381000" y="2538505"/>
              <a:ext cx="1955800" cy="2087563"/>
            </a:xfrm>
            <a:prstGeom prst="rect">
              <a:avLst/>
            </a:prstGeom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rgbClr val="638CAE"/>
                </a:buClr>
                <a:buSzPct val="70000"/>
                <a:buFont typeface="Wingdings 2" pitchFamily="18" charset="2"/>
                <a:buChar char=""/>
                <a:tabLst/>
                <a:defRPr/>
              </a:pPr>
              <a:r>
                <a:rPr lang="en-US" dirty="0" smtClean="0">
                  <a:latin typeface="+mn-lt"/>
                </a:rPr>
                <a:t>C</a:t>
              </a:r>
              <a:r>
                <a:rPr kumimoji="0" lang="en-US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ontent</a:t>
              </a: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and accessibility</a:t>
              </a:r>
              <a:r>
                <a:rPr kumimoji="0" lang="en-US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matter </a:t>
              </a:r>
              <a:r>
                <a:rPr lang="en-US" dirty="0" smtClean="0">
                  <a:latin typeface="+mn-lt"/>
                </a:rPr>
                <a:t>for </a:t>
              </a: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book selection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rgbClr val="638CAE"/>
                </a:buClr>
                <a:buSzPct val="70000"/>
                <a:buFont typeface="Wingdings 2" pitchFamily="18" charset="2"/>
                <a:buChar char=""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MHHE</a:t>
              </a:r>
              <a:r>
                <a:rPr kumimoji="0" lang="en-US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dirty="0" smtClean="0">
                  <a:latin typeface="+mn-lt"/>
                </a:rPr>
                <a:t>is a favored </a:t>
              </a: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publisher</a:t>
              </a:r>
            </a:p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rgbClr val="638CAE"/>
                </a:buClr>
                <a:buSzPct val="70000"/>
                <a:buFont typeface="Wingdings 2" pitchFamily="18" charset="2"/>
                <a:buChar char=""/>
                <a:tabLst/>
                <a:defRPr/>
              </a:pPr>
              <a:r>
                <a:rPr lang="en-US" dirty="0" smtClean="0">
                  <a:latin typeface="+mn-lt"/>
                </a:rPr>
                <a:t>Time and tenure matter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2362200" y="1981200"/>
            <a:ext cx="1752600" cy="373380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2286000" y="2133600"/>
            <a:ext cx="18288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Student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Focus Groups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2362200" y="2667000"/>
            <a:ext cx="1676400" cy="2087563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638CAE"/>
              </a:buClr>
              <a:buSzPct val="70000"/>
              <a:buFont typeface="Wingdings 2" pitchFamily="18" charset="2"/>
              <a:buChar char="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Buyer vs. non-buyer behavior</a:t>
            </a: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638CAE"/>
              </a:buClr>
              <a:buSzPct val="70000"/>
              <a:buFont typeface="Wingdings 2" pitchFamily="18" charset="2"/>
              <a:buChar char=""/>
              <a:tabLst/>
              <a:defRPr/>
            </a:pPr>
            <a:r>
              <a:rPr lang="en-US" dirty="0" smtClean="0">
                <a:latin typeface="+mn-lt"/>
              </a:rPr>
              <a:t>Site design validation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57200" y="1981200"/>
            <a:ext cx="1752600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Professor Interviews</a:t>
            </a:r>
            <a:endParaRPr lang="en-US" sz="2000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2362200" y="1981200"/>
            <a:ext cx="1752600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Student </a:t>
            </a:r>
          </a:p>
          <a:p>
            <a:pPr algn="ctr"/>
            <a:r>
              <a:rPr lang="en-US" sz="2000" b="1" dirty="0" smtClean="0"/>
              <a:t>Focus Groups</a:t>
            </a:r>
            <a:endParaRPr lang="en-US" sz="2000" b="1" dirty="0"/>
          </a:p>
        </p:txBody>
      </p:sp>
      <p:sp>
        <p:nvSpPr>
          <p:cNvPr id="80" name="Rounded Rectangle 79"/>
          <p:cNvSpPr/>
          <p:nvPr/>
        </p:nvSpPr>
        <p:spPr>
          <a:xfrm>
            <a:off x="4572000" y="1447800"/>
            <a:ext cx="4191000" cy="449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3"/>
          <p:cNvSpPr txBox="1">
            <a:spLocks noChangeArrowheads="1"/>
          </p:cNvSpPr>
          <p:nvPr/>
        </p:nvSpPr>
        <p:spPr>
          <a:xfrm>
            <a:off x="4678945" y="1524000"/>
            <a:ext cx="3976670" cy="42597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tabLst/>
              <a:defRPr/>
            </a:pPr>
            <a:r>
              <a:rPr lang="en-US" sz="2400" b="1" dirty="0" smtClean="0">
                <a:latin typeface="+mn-lt"/>
              </a:rPr>
              <a:t>QUANTITATIVE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4800600" y="1981200"/>
            <a:ext cx="1828800" cy="373380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6781800" y="1981200"/>
            <a:ext cx="1752600" cy="373380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3"/>
          <p:cNvGrpSpPr/>
          <p:nvPr/>
        </p:nvGrpSpPr>
        <p:grpSpPr>
          <a:xfrm>
            <a:off x="4800600" y="1981200"/>
            <a:ext cx="2057400" cy="3429000"/>
            <a:chOff x="2438400" y="2130725"/>
            <a:chExt cx="2057400" cy="3299603"/>
          </a:xfrm>
        </p:grpSpPr>
        <p:sp>
          <p:nvSpPr>
            <p:cNvPr id="85" name="Rounded Rectangle 84"/>
            <p:cNvSpPr/>
            <p:nvPr/>
          </p:nvSpPr>
          <p:spPr>
            <a:xfrm>
              <a:off x="2438400" y="2130725"/>
              <a:ext cx="1828800" cy="58659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Professor Surveys</a:t>
              </a:r>
              <a:endParaRPr lang="en-US" sz="2000" b="1" dirty="0"/>
            </a:p>
          </p:txBody>
        </p:sp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2438400" y="2717321"/>
              <a:ext cx="2057400" cy="2713007"/>
            </a:xfrm>
            <a:prstGeom prst="rect">
              <a:avLst/>
            </a:prstGeom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rgbClr val="638CAE"/>
                </a:buClr>
                <a:buSzPct val="70000"/>
                <a:buFont typeface="Wingdings 2" pitchFamily="18" charset="2"/>
                <a:buChar char=""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Value-added materials and add-ons</a:t>
              </a:r>
              <a:r>
                <a:rPr kumimoji="0" lang="en-US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dirty="0" smtClean="0">
                  <a:latin typeface="+mn-lt"/>
                </a:rPr>
                <a:t>desired</a:t>
              </a:r>
            </a:p>
            <a:p>
              <a:pPr marL="182880" marR="0" lvl="0" indent="-182880" algn="l" defTabSz="914400" rtl="0" eaLnBrk="1" fontAlgn="base" latinLnBrk="0" hangingPunct="1">
                <a:lnSpc>
                  <a:spcPct val="100000"/>
                </a:lnSpc>
                <a:spcBef>
                  <a:spcPts val="700"/>
                </a:spcBef>
                <a:spcAft>
                  <a:spcPct val="0"/>
                </a:spcAft>
                <a:buClr>
                  <a:srgbClr val="638CAE"/>
                </a:buClr>
                <a:buSzPct val="70000"/>
                <a:buFont typeface="Wingdings 2" pitchFamily="18" charset="2"/>
                <a:buChar char=""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Receptive</a:t>
              </a:r>
              <a:r>
                <a:rPr kumimoji="0" lang="en-US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to student needs</a:t>
              </a:r>
            </a:p>
            <a:p>
              <a:pPr marL="182880" lvl="0" indent="-182880">
                <a:spcBef>
                  <a:spcPts val="700"/>
                </a:spcBef>
                <a:buClr>
                  <a:srgbClr val="638CAE"/>
                </a:buClr>
                <a:buSzPct val="70000"/>
                <a:buFont typeface="Wingdings 2" pitchFamily="18" charset="2"/>
                <a:buChar char=""/>
                <a:defRPr/>
              </a:pPr>
              <a:r>
                <a:rPr lang="en-US" dirty="0" smtClean="0">
                  <a:latin typeface="+mn-lt"/>
                </a:rPr>
                <a:t>Ease of website use matters</a:t>
              </a:r>
              <a:endPara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7" name="Rounded Rectangle 86"/>
          <p:cNvSpPr/>
          <p:nvPr/>
        </p:nvSpPr>
        <p:spPr>
          <a:xfrm>
            <a:off x="6781800" y="1981200"/>
            <a:ext cx="17526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Student</a:t>
            </a:r>
          </a:p>
          <a:p>
            <a:pPr algn="ctr"/>
            <a:r>
              <a:rPr lang="en-US" sz="2000" b="1" dirty="0" smtClean="0"/>
              <a:t> Surveys</a:t>
            </a:r>
            <a:endParaRPr lang="en-US" sz="2000" b="1" dirty="0"/>
          </a:p>
        </p:txBody>
      </p:sp>
      <p:sp>
        <p:nvSpPr>
          <p:cNvPr id="88" name="Rectangle 3"/>
          <p:cNvSpPr txBox="1">
            <a:spLocks noChangeArrowheads="1"/>
          </p:cNvSpPr>
          <p:nvPr/>
        </p:nvSpPr>
        <p:spPr bwMode="auto">
          <a:xfrm>
            <a:off x="6781800" y="2590800"/>
            <a:ext cx="1752600" cy="25146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638CAE"/>
              </a:buClr>
              <a:buSzPct val="70000"/>
              <a:buFont typeface="Wingdings 2" pitchFamily="18" charset="2"/>
              <a:buChar char=""/>
              <a:tabLst/>
              <a:defRPr/>
            </a:pPr>
            <a:r>
              <a:rPr lang="en-US" noProof="0" dirty="0" smtClean="0">
                <a:latin typeface="+mn-lt"/>
              </a:rPr>
              <a:t>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egmentation</a:t>
            </a: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638CAE"/>
              </a:buClr>
              <a:buSzPct val="70000"/>
              <a:buFont typeface="Wingdings 2" pitchFamily="18" charset="2"/>
              <a:buChar char=""/>
              <a:tabLst/>
              <a:defRPr/>
            </a:pPr>
            <a:r>
              <a:rPr lang="en-US" dirty="0" smtClean="0">
                <a:latin typeface="+mn-lt"/>
              </a:rPr>
              <a:t>Portal features desired</a:t>
            </a:r>
            <a:endParaRPr lang="en-US" sz="300" dirty="0" smtClean="0">
              <a:latin typeface="+mn-lt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638CAE"/>
              </a:buClr>
              <a:buSzPct val="70000"/>
              <a:buFont typeface="Wingdings 2" pitchFamily="18" charset="2"/>
              <a:buChar char=""/>
              <a:tabLst/>
              <a:defRPr/>
            </a:pPr>
            <a:r>
              <a:rPr lang="en-US" dirty="0" smtClean="0">
                <a:latin typeface="+mn-lt"/>
              </a:rPr>
              <a:t>Value of secondary market</a:t>
            </a: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638CAE"/>
              </a:buClr>
              <a:buSzPct val="70000"/>
              <a:buFont typeface="Wingdings 2" pitchFamily="18" charset="2"/>
              <a:buChar char=""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181600" y="1600200"/>
            <a:ext cx="2971800" cy="244030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533400" y="1219202"/>
            <a:ext cx="2514600" cy="76200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5181600" y="1524000"/>
            <a:ext cx="14478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583" tIns="0" rIns="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Marketing the Portal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27" name="Round Diagonal Corner Rectangle 4"/>
          <p:cNvSpPr/>
          <p:nvPr/>
        </p:nvSpPr>
        <p:spPr>
          <a:xfrm>
            <a:off x="7315200" y="1676400"/>
            <a:ext cx="1295399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58546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Evolution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00" y="2743200"/>
            <a:ext cx="8534400" cy="3581400"/>
          </a:xfrm>
          <a:prstGeom prst="round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95600" y="2514601"/>
            <a:ext cx="2359152" cy="838200"/>
          </a:xfrm>
          <a:prstGeom prst="rect">
            <a:avLst/>
          </a:prstGeom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2524" t="34212" r="76577" b="15788"/>
          <a:stretch>
            <a:fillRect/>
          </a:stretch>
        </p:blipFill>
        <p:spPr bwMode="auto">
          <a:xfrm>
            <a:off x="609600" y="2895600"/>
            <a:ext cx="1905000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37289" t="34212" r="45992" b="15788"/>
          <a:stretch>
            <a:fillRect/>
          </a:stretch>
        </p:blipFill>
        <p:spPr bwMode="auto">
          <a:xfrm>
            <a:off x="4876800" y="2819400"/>
            <a:ext cx="1524000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22587" t="34212" r="62365" b="15788"/>
          <a:stretch>
            <a:fillRect/>
          </a:stretch>
        </p:blipFill>
        <p:spPr bwMode="auto">
          <a:xfrm>
            <a:off x="2819400" y="2895600"/>
            <a:ext cx="1371600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70886" t="42107" r="9049" b="15788"/>
          <a:stretch>
            <a:fillRect/>
          </a:stretch>
        </p:blipFill>
        <p:spPr bwMode="auto">
          <a:xfrm>
            <a:off x="6553200" y="3352800"/>
            <a:ext cx="1828800" cy="264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990600" y="1905000"/>
            <a:ext cx="1399886" cy="375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440" tIns="0" rIns="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Analysis &amp; Strategy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00" y="1600200"/>
            <a:ext cx="2743199" cy="76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809" tIns="0" rIns="0" bIns="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Developing the Portal</a:t>
            </a:r>
            <a:endParaRPr lang="en-US" sz="4000" kern="12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Picture 6" descr="mcgraw_hill_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3048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monkeysagain.jpg"/>
          <p:cNvPicPr>
            <a:picLocks noChangeAspect="1"/>
          </p:cNvPicPr>
          <p:nvPr/>
        </p:nvPicPr>
        <p:blipFill>
          <a:blip r:embed="rId5"/>
          <a:srcRect l="67308" t="16564" b="16564"/>
          <a:stretch>
            <a:fillRect/>
          </a:stretch>
        </p:blipFill>
        <p:spPr>
          <a:xfrm>
            <a:off x="6477000" y="3276600"/>
            <a:ext cx="1843454" cy="2819400"/>
          </a:xfrm>
          <a:prstGeom prst="rect">
            <a:avLst/>
          </a:prstGeom>
        </p:spPr>
      </p:pic>
      <p:pic>
        <p:nvPicPr>
          <p:cNvPr id="19" name="Picture 18" descr="monkeysagain.jpg"/>
          <p:cNvPicPr>
            <a:picLocks noChangeAspect="1"/>
          </p:cNvPicPr>
          <p:nvPr/>
        </p:nvPicPr>
        <p:blipFill>
          <a:blip r:embed="rId5"/>
          <a:srcRect l="26923" t="29424" r="50000" b="13992"/>
          <a:stretch>
            <a:fillRect/>
          </a:stretch>
        </p:blipFill>
        <p:spPr>
          <a:xfrm>
            <a:off x="2819400" y="3352800"/>
            <a:ext cx="1600200" cy="2933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Textology.com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Brand McGraw-Hill’s e-commerce portal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609600" y="3886200"/>
            <a:ext cx="8229600" cy="47548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/>
              <a:t>Name : implies academic content, expertise</a:t>
            </a:r>
          </a:p>
          <a:p>
            <a:r>
              <a:rPr lang="en-US" sz="2400" dirty="0" smtClean="0"/>
              <a:t>Tagline : establishes trust, leverages brand</a:t>
            </a:r>
          </a:p>
          <a:p>
            <a:r>
              <a:rPr lang="en-US" sz="2400" dirty="0" smtClean="0"/>
              <a:t>Graphic : stylized books represent user experience</a:t>
            </a:r>
          </a:p>
          <a:p>
            <a:r>
              <a:rPr lang="en-US" sz="2400" dirty="0" smtClean="0"/>
              <a:t>Color : eye-catching, associated with McGraw-Hill</a:t>
            </a:r>
          </a:p>
        </p:txBody>
      </p:sp>
      <p:pic>
        <p:nvPicPr>
          <p:cNvPr id="5" name="Picture 4" descr="big logo 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200"/>
            <a:ext cx="7162800" cy="17014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</a:t>
            </a:r>
            <a:br>
              <a:rPr lang="en-US" dirty="0" smtClean="0"/>
            </a:br>
            <a:r>
              <a:rPr lang="en-US" sz="2400" dirty="0" smtClean="0"/>
              <a:t>Evolution is necessary for leadership in a changing market</a:t>
            </a:r>
            <a:endParaRPr lang="en-US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4876799" y="1752600"/>
            <a:ext cx="3657600" cy="4114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876799" y="1904999"/>
            <a:ext cx="365760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tabLst/>
              <a:defRPr/>
            </a:pPr>
            <a:r>
              <a:rPr lang="en-US" sz="2400" b="1" dirty="0" smtClean="0">
                <a:latin typeface="+mn-lt"/>
              </a:rPr>
              <a:t>INTERNAL TRANSFORMATIONS</a:t>
            </a:r>
            <a:endParaRPr lang="en-US" sz="1200" b="1" dirty="0" smtClean="0">
              <a:latin typeface="+mn-lt"/>
            </a:endParaRPr>
          </a:p>
          <a:p>
            <a:pPr marL="45720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70000"/>
              <a:buFont typeface="Wingdings 2" pitchFamily="18" charset="2"/>
              <a:buChar char="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proposition as educational material provider</a:t>
            </a:r>
          </a:p>
          <a:p>
            <a:pPr marL="45720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70000"/>
              <a:buFont typeface="Wingdings 2" pitchFamily="18" charset="2"/>
              <a:buChar char=""/>
              <a:tabLst/>
              <a:defRPr/>
            </a:pPr>
            <a:r>
              <a:rPr lang="en-US" sz="2400" dirty="0" smtClean="0">
                <a:latin typeface="+mn-lt"/>
              </a:rPr>
              <a:t>Product and service offerings</a:t>
            </a:r>
          </a:p>
          <a:p>
            <a:pPr marL="45720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70000"/>
              <a:buFont typeface="Wingdings 2" pitchFamily="18" charset="2"/>
              <a:buChar char="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Relationships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students and professors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 2" pitchFamily="18" charset="2"/>
              <a:buChar char="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 2" pitchFamily="18" charset="2"/>
              <a:buChar char="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457200" y="4343400"/>
            <a:ext cx="3810000" cy="1630680"/>
            <a:chOff x="457200" y="4114800"/>
            <a:chExt cx="3810000" cy="1630680"/>
          </a:xfrm>
        </p:grpSpPr>
        <p:pic>
          <p:nvPicPr>
            <p:cNvPr id="28" name="Picture 2" descr="http://www.uxmatters.com/MT/archives/images/ui-evolution_reduced.jpg"/>
            <p:cNvPicPr>
              <a:picLocks noChangeAspect="1" noChangeArrowheads="1"/>
            </p:cNvPicPr>
            <p:nvPr/>
          </p:nvPicPr>
          <p:blipFill>
            <a:blip r:embed="rId3"/>
            <a:srcRect l="37289" t="39073" r="45992" b="15788"/>
            <a:stretch>
              <a:fillRect/>
            </a:stretch>
          </p:blipFill>
          <p:spPr bwMode="auto">
            <a:xfrm>
              <a:off x="2438400" y="4114800"/>
              <a:ext cx="838200" cy="1556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" descr="http://www.uxmatters.com/MT/archives/images/ui-evolution_reduced.jpg"/>
            <p:cNvPicPr>
              <a:picLocks noChangeAspect="1" noChangeArrowheads="1"/>
            </p:cNvPicPr>
            <p:nvPr/>
          </p:nvPicPr>
          <p:blipFill>
            <a:blip r:embed="rId3"/>
            <a:srcRect l="22587" t="45149" r="62365" b="15788"/>
            <a:stretch>
              <a:fillRect/>
            </a:stretch>
          </p:blipFill>
          <p:spPr bwMode="auto">
            <a:xfrm>
              <a:off x="1524000" y="4191000"/>
              <a:ext cx="838200" cy="1496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 descr="http://www.uxmatters.com/MT/archives/images/ui-evolution_reduced.jpg"/>
            <p:cNvPicPr>
              <a:picLocks noChangeAspect="1" noChangeArrowheads="1"/>
            </p:cNvPicPr>
            <p:nvPr/>
          </p:nvPicPr>
          <p:blipFill>
            <a:blip r:embed="rId3"/>
            <a:srcRect l="70886" t="42107" r="9885" b="15788"/>
            <a:stretch>
              <a:fillRect/>
            </a:stretch>
          </p:blipFill>
          <p:spPr bwMode="auto">
            <a:xfrm>
              <a:off x="3200400" y="4114800"/>
              <a:ext cx="1066800" cy="160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 descr="http://www.uxmatters.com/MT/archives/images/ui-evolution_reduced.jpg"/>
            <p:cNvPicPr>
              <a:picLocks noChangeAspect="1" noChangeArrowheads="1"/>
            </p:cNvPicPr>
            <p:nvPr/>
          </p:nvPicPr>
          <p:blipFill>
            <a:blip r:embed="rId3"/>
            <a:srcRect l="2524" t="57302" r="76577" b="15788"/>
            <a:stretch>
              <a:fillRect/>
            </a:stretch>
          </p:blipFill>
          <p:spPr bwMode="auto">
            <a:xfrm>
              <a:off x="457200" y="4800600"/>
              <a:ext cx="1066800" cy="944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ounded Rectangle 21"/>
          <p:cNvSpPr/>
          <p:nvPr/>
        </p:nvSpPr>
        <p:spPr>
          <a:xfrm>
            <a:off x="647700" y="1752600"/>
            <a:ext cx="3657600" cy="2362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647700" y="1891553"/>
            <a:ext cx="3657600" cy="22232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tabLst/>
              <a:defRPr/>
            </a:pPr>
            <a:r>
              <a:rPr lang="en-US" sz="2400" b="1" dirty="0" smtClean="0">
                <a:latin typeface="+mn-lt"/>
              </a:rPr>
              <a:t>EXTERNAL SHIFTS</a:t>
            </a:r>
            <a:endParaRPr lang="en-US" sz="1200" b="1" dirty="0" smtClean="0">
              <a:latin typeface="+mn-lt"/>
            </a:endParaRPr>
          </a:p>
          <a:p>
            <a:pPr marL="45720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70000"/>
              <a:buFont typeface="Wingdings 2" pitchFamily="18" charset="2"/>
              <a:buChar char="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Digitization</a:t>
            </a:r>
          </a:p>
          <a:p>
            <a:pPr marL="45720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70000"/>
              <a:buFont typeface="Wingdings 2" pitchFamily="18" charset="2"/>
              <a:buChar char=""/>
              <a:tabLst/>
              <a:defRPr/>
            </a:pPr>
            <a:r>
              <a:rPr lang="en-US" sz="2400" noProof="0" dirty="0" smtClean="0">
                <a:latin typeface="+mn-lt"/>
              </a:rPr>
              <a:t>Increasing online textbook sales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 2" pitchFamily="18" charset="2"/>
              <a:buChar char="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 2" pitchFamily="18" charset="2"/>
              <a:buChar char="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5600" y="2514601"/>
            <a:ext cx="2359152" cy="838200"/>
          </a:xfrm>
          <a:prstGeom prst="rect">
            <a:avLst/>
          </a:prstGeom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256998" y="1540765"/>
          <a:ext cx="8630004" cy="463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Missing Link</a:t>
            </a:r>
            <a:br>
              <a:rPr lang="en-US" dirty="0" smtClean="0"/>
            </a:br>
            <a:r>
              <a:rPr lang="en-US" sz="2400" dirty="0" smtClean="0"/>
              <a:t>Connecting both groups will allow MHHE to provide value</a:t>
            </a:r>
          </a:p>
        </p:txBody>
      </p:sp>
      <p:pic>
        <p:nvPicPr>
          <p:cNvPr id="21" name="Picture 4" descr="mcgraw_hill_log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2285999"/>
            <a:ext cx="10668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09600" y="6276975"/>
            <a:ext cx="2057400" cy="2762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Strategy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4724400" y="1976735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w Cen MT" pitchFamily="34" charset="0"/>
              </a:rPr>
              <a:t>Professor</a:t>
            </a:r>
            <a:r>
              <a:rPr lang="en-US" sz="2000" b="1" dirty="0" smtClean="0">
                <a:latin typeface="Tw Cen MT" pitchFamily="34" charset="0"/>
              </a:rPr>
              <a:t> </a:t>
            </a:r>
            <a:r>
              <a:rPr lang="en-US" sz="2400" b="1" dirty="0" smtClean="0">
                <a:latin typeface="Tw Cen MT" pitchFamily="34" charset="0"/>
              </a:rPr>
              <a:t>Needs</a:t>
            </a:r>
            <a:endParaRPr lang="en-US" sz="2000" b="1" dirty="0">
              <a:latin typeface="Tw Cen MT" pitchFamily="34" charset="0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066800" y="2971800"/>
            <a:ext cx="2514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Classroom experience</a:t>
            </a:r>
          </a:p>
          <a:p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Learning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Value for </a:t>
            </a:r>
            <a:r>
              <a:rPr lang="en-US" sz="2000" dirty="0">
                <a:latin typeface="+mj-lt"/>
              </a:rPr>
              <a:t>educational </a:t>
            </a:r>
            <a:r>
              <a:rPr lang="en-US" sz="2000" dirty="0" smtClean="0">
                <a:latin typeface="+mj-lt"/>
              </a:rPr>
              <a:t>materials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3619500" y="3475732"/>
            <a:ext cx="1905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Communication</a:t>
            </a:r>
            <a:endParaRPr lang="en-US" sz="1600" dirty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Convenience</a:t>
            </a:r>
          </a:p>
          <a:p>
            <a:pPr algn="ctr"/>
            <a:r>
              <a:rPr lang="en-US" sz="1600" dirty="0" smtClean="0">
                <a:latin typeface="+mj-lt"/>
              </a:rPr>
              <a:t>Consolidation</a:t>
            </a:r>
          </a:p>
          <a:p>
            <a:pPr algn="ctr"/>
            <a:r>
              <a:rPr lang="en-US" sz="1600" dirty="0" smtClean="0">
                <a:latin typeface="+mj-lt"/>
              </a:rPr>
              <a:t>Integration</a:t>
            </a:r>
            <a:endParaRPr lang="en-US" sz="1600" dirty="0">
              <a:latin typeface="+mj-lt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161144" y="1976735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w Cen MT" pitchFamily="34" charset="0"/>
              </a:rPr>
              <a:t>Student Interests</a:t>
            </a:r>
            <a:endParaRPr lang="en-US" sz="2400" b="1" dirty="0">
              <a:latin typeface="Tw Cen MT" pitchFamily="34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5715000" y="3172361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atin typeface="+mj-lt"/>
              </a:rPr>
              <a:t>Teaching Quality</a:t>
            </a:r>
          </a:p>
          <a:p>
            <a:pPr algn="r"/>
            <a:endParaRPr lang="en-US" sz="2000" dirty="0" smtClean="0">
              <a:latin typeface="+mj-lt"/>
            </a:endParaRPr>
          </a:p>
          <a:p>
            <a:pPr algn="r"/>
            <a:r>
              <a:rPr lang="en-US" sz="2000" dirty="0" smtClean="0">
                <a:latin typeface="+mj-lt"/>
              </a:rPr>
              <a:t>Time for academic &amp; </a:t>
            </a:r>
          </a:p>
          <a:p>
            <a:pPr algn="r"/>
            <a:r>
              <a:rPr lang="en-US" sz="2000" dirty="0" smtClean="0">
                <a:latin typeface="+mj-lt"/>
              </a:rPr>
              <a:t>personal pursuits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14" name="Picture 13" descr="big logo v2.jpg"/>
          <p:cNvPicPr>
            <a:picLocks noChangeAspect="1"/>
          </p:cNvPicPr>
          <p:nvPr/>
        </p:nvPicPr>
        <p:blipFill>
          <a:blip r:embed="rId8" cstate="print"/>
          <a:srcRect b="14907"/>
          <a:stretch>
            <a:fillRect/>
          </a:stretch>
        </p:blipFill>
        <p:spPr>
          <a:xfrm>
            <a:off x="3276600" y="2514600"/>
            <a:ext cx="2667000" cy="5390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Objectives of </a:t>
            </a:r>
            <a:r>
              <a:rPr lang="en-US" dirty="0" err="1" smtClean="0"/>
              <a:t>Textology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Add value to professors and students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mtClean="0"/>
              <a:t>Create stand-alone interactive course site for students and professors</a:t>
            </a:r>
          </a:p>
          <a:p>
            <a:r>
              <a:rPr lang="en-US" smtClean="0"/>
              <a:t>Provide support for schools with investments in other course software</a:t>
            </a:r>
          </a:p>
          <a:p>
            <a:pPr lvl="1"/>
            <a:r>
              <a:rPr lang="en-US" smtClean="0"/>
              <a:t>Make it easy to integrate and link other sites</a:t>
            </a:r>
          </a:p>
          <a:p>
            <a:r>
              <a:rPr lang="en-US" smtClean="0"/>
              <a:t>Provide streamlined access to course-related content and study materials</a:t>
            </a:r>
          </a:p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419600"/>
            <a:ext cx="89154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525B7E"/>
              </a:buClr>
              <a:buSzPct val="70000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 Growth</a:t>
            </a:r>
            <a:br>
              <a:rPr lang="en-US" dirty="0" smtClean="0"/>
            </a:br>
            <a:r>
              <a:rPr lang="en-US" sz="2400" dirty="0" smtClean="0"/>
              <a:t>Adoption occurs in stages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1066800" y="1651000"/>
          <a:ext cx="71628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E7D10D1-6A01-40A7-B9D5-AC8D1F903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8E7D10D1-6A01-40A7-B9D5-AC8D1F903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5F74B6-F158-432F-A4F4-754F75E08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dgm id="{275F74B6-F158-432F-A4F4-754F75E08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EC373-F4B2-4BEA-958E-B8B5AD724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079EC373-F4B2-4BEA-958E-B8B5AD724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7A4175-5E70-4F6C-8D8E-FD294B806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graphicEl>
                                              <a:dgm id="{E17A4175-5E70-4F6C-8D8E-FD294B806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EC843A-06B8-45AC-A2C6-2295ADCC0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graphicEl>
                                              <a:dgm id="{0AEC843A-06B8-45AC-A2C6-2295ADCC0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A40625-050B-4718-ACF7-4016E1E1E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EDA40625-050B-4718-ACF7-4016E1E1E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br>
              <a:rPr lang="en-US" dirty="0" smtClean="0"/>
            </a:br>
            <a:r>
              <a:rPr lang="en-US" sz="2400" dirty="0" smtClean="0"/>
              <a:t>Understand student purchase drivers and incorporate features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quarter" idx="10"/>
          </p:nvPr>
        </p:nvGraphicFramePr>
        <p:xfrm>
          <a:off x="304800" y="1676400"/>
          <a:ext cx="8534399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799"/>
                <a:gridCol w="1510394"/>
                <a:gridCol w="1766206"/>
                <a:gridCol w="1393372"/>
                <a:gridCol w="1334861"/>
                <a:gridCol w="1462767"/>
              </a:tblGrid>
              <a:tr h="5752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88174" marR="88174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STUDIOUS STU</a:t>
                      </a:r>
                      <a:endParaRPr lang="en-US" sz="2000" b="1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31" marR="66131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CONVENIENCE CLYDE</a:t>
                      </a:r>
                      <a:endParaRPr lang="en-US" sz="2000" b="1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31" marR="66131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BONNIE CASH</a:t>
                      </a:r>
                      <a:endParaRPr lang="en-US" sz="2000" b="1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31" marR="66131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APATHETIC EDDIE</a:t>
                      </a:r>
                      <a:endParaRPr lang="en-US" sz="2000" b="1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31" marR="66131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STATUS QUO </a:t>
                      </a:r>
                      <a:r>
                        <a:rPr lang="en-US" sz="2000" b="1" kern="12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JO</a:t>
                      </a:r>
                      <a:endParaRPr lang="en-US" sz="2000" b="1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31" marR="66131" marT="0" marB="0" anchor="ctr">
                    <a:solidFill>
                      <a:schemeClr val="accent2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/>
                        <a:t>SIZE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21%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28%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17%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22%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12%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</a:tr>
              <a:tr h="1752600">
                <a:tc>
                  <a:txBody>
                    <a:bodyPr/>
                    <a:lstStyle/>
                    <a:p>
                      <a:pPr marL="0" marR="0" algn="ctr" rtl="0" eaLnBrk="1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200" baseline="0" dirty="0" smtClean="0"/>
                        <a:t> </a:t>
                      </a:r>
                      <a:r>
                        <a:rPr lang="en-US" sz="1600" b="1" kern="1200" dirty="0" smtClean="0"/>
                        <a:t>PURCHASE </a:t>
                      </a:r>
                      <a:r>
                        <a:rPr lang="en-US" sz="1600" b="1" kern="1200" dirty="0"/>
                        <a:t>DRIVER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Learning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Excellence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Convenience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Requirement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Requirement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Convenience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31" marR="66131" marT="0" marB="0"/>
                </a:tc>
              </a:tr>
              <a:tr h="1219200">
                <a:tc>
                  <a:txBody>
                    <a:bodyPr/>
                    <a:lstStyle/>
                    <a:p>
                      <a:pPr marL="0" marR="0" algn="ctr" rtl="0" eaLnBrk="1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200" dirty="0"/>
                        <a:t>PORTAL FEATURE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kern="1200" dirty="0"/>
                        <a:t>Study guides Professor </a:t>
                      </a:r>
                      <a:r>
                        <a:rPr lang="en-US" sz="1600" kern="1200" dirty="0" smtClean="0"/>
                        <a:t>Interaction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kern="1200" dirty="0" smtClean="0"/>
                        <a:t>Calendar</a:t>
                      </a: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kern="1200" dirty="0" err="1" smtClean="0"/>
                        <a:t>Ebooks</a:t>
                      </a:r>
                      <a:endParaRPr lang="en-US" sz="1600" kern="1200" dirty="0"/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kern="1200" dirty="0"/>
                        <a:t>Easy </a:t>
                      </a:r>
                      <a:r>
                        <a:rPr lang="en-US" sz="1600" kern="1200" dirty="0" smtClean="0"/>
                        <a:t>delivery</a:t>
                      </a:r>
                      <a:r>
                        <a:rPr lang="en-US" sz="1600" kern="1200" baseline="0" dirty="0" smtClean="0"/>
                        <a:t> Recommendations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/>
                        <a:t>Printing options</a:t>
                      </a: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91440" indent="-457200" algn="l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Clr>
                          <a:srgbClr val="006699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MarketPlace (secondary)</a:t>
                      </a:r>
                    </a:p>
                    <a:p>
                      <a:pPr marL="91440" indent="-457200" algn="l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buClr>
                          <a:srgbClr val="006699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BookBucks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9144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kern="1200" dirty="0" smtClean="0"/>
                        <a:t>MarketPlace</a:t>
                      </a:r>
                    </a:p>
                    <a:p>
                      <a:pPr marL="9144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/>
                        <a:t>Guaranteed  buybacks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6131" marR="66131" marT="0" marB="0" anchor="ctr"/>
                </a:tc>
                <a:tc>
                  <a:txBody>
                    <a:bodyPr/>
                    <a:lstStyle/>
                    <a:p>
                      <a:pPr marL="9144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kern="1200" dirty="0" smtClean="0"/>
                        <a:t>Integration</a:t>
                      </a:r>
                      <a:r>
                        <a:rPr lang="en-US" sz="1600" kern="1200" baseline="0" dirty="0" smtClean="0"/>
                        <a:t> to Blackboard &amp; </a:t>
                      </a:r>
                      <a:r>
                        <a:rPr lang="en-US" sz="1600" kern="1200" baseline="0" dirty="0" err="1" smtClean="0"/>
                        <a:t>Facebook</a:t>
                      </a:r>
                      <a:endParaRPr lang="en-US" sz="1600" kern="1200" dirty="0" smtClean="0"/>
                    </a:p>
                  </a:txBody>
                  <a:tcPr marL="66131" marR="66131" marT="0" marB="0" anchor="ctr"/>
                </a:tc>
              </a:tr>
            </a:tbl>
          </a:graphicData>
        </a:graphic>
      </p:graphicFrame>
      <p:pic>
        <p:nvPicPr>
          <p:cNvPr id="9" name="Picture 8" descr="studious stu"/>
          <p:cNvPicPr>
            <a:picLocks noChangeAspect="1" noChangeArrowheads="1"/>
          </p:cNvPicPr>
          <p:nvPr/>
        </p:nvPicPr>
        <p:blipFill>
          <a:blip r:embed="rId3">
            <a:lum bright="14000" contrast="3000"/>
          </a:blip>
          <a:srcRect b="17647"/>
          <a:stretch>
            <a:fillRect/>
          </a:stretch>
        </p:blipFill>
        <p:spPr bwMode="auto">
          <a:xfrm>
            <a:off x="1524000" y="3429000"/>
            <a:ext cx="1295400" cy="1066800"/>
          </a:xfrm>
          <a:prstGeom prst="rect">
            <a:avLst/>
          </a:prstGeom>
          <a:noFill/>
        </p:spPr>
      </p:pic>
      <p:pic>
        <p:nvPicPr>
          <p:cNvPr id="10" name="Picture 9" descr="convenience clyde"/>
          <p:cNvPicPr>
            <a:picLocks noChangeAspect="1" noChangeArrowheads="1"/>
          </p:cNvPicPr>
          <p:nvPr/>
        </p:nvPicPr>
        <p:blipFill>
          <a:blip r:embed="rId4">
            <a:lum bright="9000" contrast="2000"/>
          </a:blip>
          <a:srcRect l="25162" t="13954" r="7742" b="20617"/>
          <a:stretch>
            <a:fillRect/>
          </a:stretch>
        </p:blipFill>
        <p:spPr bwMode="auto">
          <a:xfrm>
            <a:off x="2971800" y="3429000"/>
            <a:ext cx="1600200" cy="990600"/>
          </a:xfrm>
          <a:prstGeom prst="rect">
            <a:avLst/>
          </a:prstGeom>
          <a:noFill/>
        </p:spPr>
      </p:pic>
      <p:pic>
        <p:nvPicPr>
          <p:cNvPr id="11" name="Picture 10" descr="bonnie cash"/>
          <p:cNvPicPr>
            <a:picLocks noChangeAspect="1" noChangeArrowheads="1"/>
          </p:cNvPicPr>
          <p:nvPr/>
        </p:nvPicPr>
        <p:blipFill>
          <a:blip r:embed="rId5">
            <a:lum bright="15000" contrast="2000"/>
          </a:blip>
          <a:srcRect t="17647" r="3753"/>
          <a:stretch>
            <a:fillRect/>
          </a:stretch>
        </p:blipFill>
        <p:spPr bwMode="auto">
          <a:xfrm>
            <a:off x="4724400" y="3429000"/>
            <a:ext cx="1295400" cy="1066799"/>
          </a:xfrm>
          <a:prstGeom prst="rect">
            <a:avLst/>
          </a:prstGeom>
          <a:noFill/>
        </p:spPr>
      </p:pic>
      <p:pic>
        <p:nvPicPr>
          <p:cNvPr id="12" name="Picture 11" descr="convenience clyde"/>
          <p:cNvPicPr>
            <a:picLocks noChangeAspect="1" noChangeArrowheads="1"/>
          </p:cNvPicPr>
          <p:nvPr/>
        </p:nvPicPr>
        <p:blipFill>
          <a:blip r:embed="rId6">
            <a:lum bright="6000" contrast="2000"/>
          </a:blip>
          <a:srcRect t="33133" r="28809" b="16785"/>
          <a:stretch>
            <a:fillRect/>
          </a:stretch>
        </p:blipFill>
        <p:spPr bwMode="auto">
          <a:xfrm>
            <a:off x="6096000" y="3429000"/>
            <a:ext cx="1219200" cy="1066800"/>
          </a:xfrm>
          <a:prstGeom prst="rect">
            <a:avLst/>
          </a:prstGeom>
          <a:noFill/>
        </p:spPr>
      </p:pic>
      <p:pic>
        <p:nvPicPr>
          <p:cNvPr id="13" name="Picture 12" descr="status quo joe"/>
          <p:cNvPicPr>
            <a:picLocks noChangeAspect="1" noChangeArrowheads="1"/>
          </p:cNvPicPr>
          <p:nvPr/>
        </p:nvPicPr>
        <p:blipFill>
          <a:blip r:embed="rId7">
            <a:lum bright="12000" contrast="2000"/>
          </a:blip>
          <a:srcRect l="43764" t="16350" r="2458" b="11950"/>
          <a:stretch>
            <a:fillRect/>
          </a:stretch>
        </p:blipFill>
        <p:spPr bwMode="auto">
          <a:xfrm>
            <a:off x="7467600" y="3429000"/>
            <a:ext cx="129540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/>
          <p:cNvSpPr/>
          <p:nvPr/>
        </p:nvSpPr>
        <p:spPr>
          <a:xfrm>
            <a:off x="130036" y="4623370"/>
            <a:ext cx="4518164" cy="1472630"/>
          </a:xfrm>
          <a:prstGeom prst="parallelogram">
            <a:avLst>
              <a:gd name="adj" fmla="val 10320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Catering to Professors</a:t>
            </a:r>
            <a:br>
              <a:rPr lang="en-US" dirty="0" smtClean="0"/>
            </a:br>
            <a:r>
              <a:rPr lang="en-US" sz="2400" dirty="0" smtClean="0"/>
              <a:t>Professor needs intersected well with student needs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0"/>
          </p:nvPr>
        </p:nvGraphicFramePr>
        <p:xfrm>
          <a:off x="609600" y="1447800"/>
          <a:ext cx="82296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lelogram 18"/>
          <p:cNvSpPr/>
          <p:nvPr/>
        </p:nvSpPr>
        <p:spPr>
          <a:xfrm>
            <a:off x="0" y="4191000"/>
            <a:ext cx="4953000" cy="1905000"/>
          </a:xfrm>
          <a:prstGeom prst="parallelogram">
            <a:avLst>
              <a:gd name="adj" fmla="val 10020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10"/>
          </p:nvPr>
        </p:nvGraphicFramePr>
        <p:xfrm>
          <a:off x="457200" y="1447800"/>
          <a:ext cx="85344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Catering to Students</a:t>
            </a:r>
            <a:br>
              <a:rPr lang="en-US" dirty="0" smtClean="0"/>
            </a:br>
            <a:r>
              <a:rPr lang="en-US" sz="2400" dirty="0" smtClean="0"/>
              <a:t>Students identified value-added functions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Walkthrough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ontrols>
      <p:control spid="197634" name="ShockwaveFlash1" r:id="rId2" imgW="10161905" imgH="7621064"/>
    </p:controls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ew_sign_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470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ew_profess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47" y="0"/>
            <a:ext cx="805890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rofessor.jpg"/>
          <p:cNvPicPr>
            <a:picLocks noChangeAspect="1"/>
          </p:cNvPicPr>
          <p:nvPr/>
        </p:nvPicPr>
        <p:blipFill>
          <a:blip r:embed="rId4"/>
          <a:srcRect l="34039" t="30000" r="25303" b="27778"/>
          <a:stretch>
            <a:fillRect/>
          </a:stretch>
        </p:blipFill>
        <p:spPr>
          <a:xfrm>
            <a:off x="3276600" y="2057400"/>
            <a:ext cx="3276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ew_search_resul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59" y="0"/>
            <a:ext cx="532568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earch_results_comb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719072"/>
            <a:ext cx="2775143" cy="2979785"/>
          </a:xfrm>
          <a:prstGeom prst="rect">
            <a:avLst/>
          </a:prstGeom>
        </p:spPr>
      </p:pic>
      <p:pic>
        <p:nvPicPr>
          <p:cNvPr id="9" name="Picture 8" descr="search_results_recommendation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832" y="2559362"/>
            <a:ext cx="898427" cy="3049661"/>
          </a:xfrm>
          <a:prstGeom prst="rect">
            <a:avLst/>
          </a:prstGeom>
        </p:spPr>
      </p:pic>
      <p:pic>
        <p:nvPicPr>
          <p:cNvPr id="10" name="Picture 9" descr="search_results_search_bo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976" y="1380744"/>
            <a:ext cx="887163" cy="116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 bwMode="auto">
          <a:xfrm>
            <a:off x="6553200" y="2133600"/>
            <a:ext cx="914400" cy="457200"/>
          </a:xfrm>
          <a:prstGeom prst="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52" name="TextBox 23"/>
          <p:cNvSpPr txBox="1">
            <a:spLocks noChangeArrowheads="1"/>
          </p:cNvSpPr>
          <p:nvPr/>
        </p:nvSpPr>
        <p:spPr bwMode="auto">
          <a:xfrm>
            <a:off x="7543800" y="19050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latin typeface="Tw Cen MT" pitchFamily="34" charset="0"/>
              </a:rPr>
              <a:t>Strategy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6553200" y="3505200"/>
            <a:ext cx="914400" cy="457200"/>
          </a:xfrm>
          <a:prstGeom prst="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8" name="TextBox 24"/>
          <p:cNvSpPr txBox="1">
            <a:spLocks noChangeArrowheads="1"/>
          </p:cNvSpPr>
          <p:nvPr/>
        </p:nvSpPr>
        <p:spPr bwMode="auto">
          <a:xfrm>
            <a:off x="7391400" y="3276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latin typeface="Tw Cen MT" pitchFamily="34" charset="0"/>
              </a:rPr>
              <a:t>Portal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6553200" y="5029200"/>
            <a:ext cx="914400" cy="457200"/>
          </a:xfrm>
          <a:prstGeom prst="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4" name="TextBox 25"/>
          <p:cNvSpPr txBox="1">
            <a:spLocks noChangeArrowheads="1"/>
          </p:cNvSpPr>
          <p:nvPr/>
        </p:nvSpPr>
        <p:spPr bwMode="auto">
          <a:xfrm>
            <a:off x="7315200" y="4800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latin typeface="Tw Cen MT" pitchFamily="34" charset="0"/>
              </a:rPr>
              <a:t>IMC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457200" y="1905000"/>
            <a:ext cx="5943600" cy="914400"/>
            <a:chOff x="457200" y="1905000"/>
            <a:chExt cx="5943600" cy="914400"/>
          </a:xfrm>
          <a:solidFill>
            <a:schemeClr val="accent2"/>
          </a:solidFill>
        </p:grpSpPr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457200" y="1905000"/>
              <a:ext cx="5867400" cy="914400"/>
            </a:xfrm>
            <a:prstGeom prst="round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6"/>
            <p:cNvSpPr txBox="1">
              <a:spLocks/>
            </p:cNvSpPr>
            <p:nvPr/>
          </p:nvSpPr>
          <p:spPr bwMode="auto">
            <a:xfrm>
              <a:off x="457200" y="1905000"/>
              <a:ext cx="5943600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fontAlgn="auto"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2000" dirty="0" smtClean="0">
                  <a:latin typeface="Tw Cen MT" pitchFamily="34" charset="0"/>
                  <a:sym typeface="Wingdings" pitchFamily="2" charset="2"/>
                </a:rPr>
                <a:t>How can McGraw-Hill Higher Education use its e-commerce portal to evolve with a changing market?</a:t>
              </a:r>
              <a:endParaRPr lang="en-US" sz="2000" dirty="0">
                <a:latin typeface="Tw Cen MT" pitchFamily="34" charset="0"/>
                <a:sym typeface="Wingdings" pitchFamily="2" charset="2"/>
              </a:endParaRPr>
            </a:p>
          </p:txBody>
        </p:sp>
      </p:grpSp>
      <p:sp>
        <p:nvSpPr>
          <p:cNvPr id="3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grpSp>
        <p:nvGrpSpPr>
          <p:cNvPr id="3" name="Group 23"/>
          <p:cNvGrpSpPr/>
          <p:nvPr/>
        </p:nvGrpSpPr>
        <p:grpSpPr>
          <a:xfrm>
            <a:off x="457200" y="3276600"/>
            <a:ext cx="5943600" cy="914400"/>
            <a:chOff x="457200" y="3276600"/>
            <a:chExt cx="5943600" cy="914400"/>
          </a:xfrm>
          <a:solidFill>
            <a:schemeClr val="accent2"/>
          </a:solidFill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457200" y="3276600"/>
              <a:ext cx="5867400" cy="914400"/>
            </a:xfrm>
            <a:prstGeom prst="round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6"/>
            <p:cNvSpPr txBox="1">
              <a:spLocks/>
            </p:cNvSpPr>
            <p:nvPr/>
          </p:nvSpPr>
          <p:spPr bwMode="auto">
            <a:xfrm>
              <a:off x="457200" y="3276600"/>
              <a:ext cx="5943600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fontAlgn="auto"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2000" dirty="0">
                  <a:latin typeface="Tw Cen MT" pitchFamily="34" charset="0"/>
                  <a:sym typeface="Wingdings" pitchFamily="2" charset="2"/>
                </a:rPr>
                <a:t>What </a:t>
              </a:r>
              <a:r>
                <a:rPr lang="en-US" sz="2000" dirty="0" smtClean="0">
                  <a:latin typeface="Tw Cen MT" pitchFamily="34" charset="0"/>
                  <a:sym typeface="Wingdings" pitchFamily="2" charset="2"/>
                </a:rPr>
                <a:t>portal features will </a:t>
              </a:r>
              <a:r>
                <a:rPr lang="en-US" sz="2000" dirty="0">
                  <a:latin typeface="Tw Cen MT" pitchFamily="34" charset="0"/>
                  <a:sym typeface="Wingdings" pitchFamily="2" charset="2"/>
                </a:rPr>
                <a:t>make it the overall destination for educational material for MHHE’s target audience?</a:t>
              </a: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457200" y="4800600"/>
            <a:ext cx="5943600" cy="914400"/>
            <a:chOff x="457200" y="4800600"/>
            <a:chExt cx="5943600" cy="914400"/>
          </a:xfrm>
          <a:solidFill>
            <a:schemeClr val="accent2"/>
          </a:solidFill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457200" y="4800600"/>
              <a:ext cx="5867400" cy="914400"/>
            </a:xfrm>
            <a:prstGeom prst="round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342" name="Rectangle 6"/>
            <p:cNvSpPr txBox="1">
              <a:spLocks/>
            </p:cNvSpPr>
            <p:nvPr/>
          </p:nvSpPr>
          <p:spPr bwMode="auto">
            <a:xfrm>
              <a:off x="457200" y="4800600"/>
              <a:ext cx="5943600" cy="914400"/>
            </a:xfrm>
            <a:prstGeom prst="round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2000" dirty="0">
                  <a:latin typeface="Tw Cen MT" pitchFamily="34" charset="0"/>
                  <a:sym typeface="Wingdings" pitchFamily="2" charset="2"/>
                </a:rPr>
                <a:t>How will MHHE utilize modern marketing techniques to drive traffic and sales to the </a:t>
              </a:r>
              <a:r>
                <a:rPr lang="en-US" sz="2000" dirty="0" smtClean="0">
                  <a:latin typeface="Tw Cen MT" pitchFamily="34" charset="0"/>
                  <a:sym typeface="Wingdings" pitchFamily="2" charset="2"/>
                </a:rPr>
                <a:t>portal</a:t>
              </a:r>
              <a:r>
                <a:rPr lang="en-US" sz="2000" dirty="0">
                  <a:latin typeface="Tw Cen MT" pitchFamily="34" charset="0"/>
                  <a:sym typeface="Wingdings" pitchFamily="2" charset="2"/>
                </a:rPr>
                <a:t>?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352" grpId="0"/>
      <p:bldP spid="22" grpId="0" animBg="1"/>
      <p:bldP spid="14348" grpId="0"/>
      <p:bldP spid="23" grpId="0" animBg="1"/>
      <p:bldP spid="143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w_stud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0"/>
            <a:ext cx="813054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tudent_adve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970809"/>
            <a:ext cx="1461052" cy="4582391"/>
          </a:xfrm>
          <a:prstGeom prst="rect">
            <a:avLst/>
          </a:prstGeom>
        </p:spPr>
      </p:pic>
      <p:pic>
        <p:nvPicPr>
          <p:cNvPr id="13" name="Picture 12" descr="student_bookbuck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276600"/>
            <a:ext cx="2178361" cy="3337560"/>
          </a:xfrm>
          <a:prstGeom prst="rect">
            <a:avLst/>
          </a:prstGeom>
        </p:spPr>
      </p:pic>
      <p:pic>
        <p:nvPicPr>
          <p:cNvPr id="14" name="Picture 13" descr="student_calenda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2057400"/>
            <a:ext cx="3371699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br>
              <a:rPr lang="en-US" dirty="0" smtClean="0"/>
            </a:br>
            <a:r>
              <a:rPr lang="en-US" sz="2400" dirty="0" smtClean="0"/>
              <a:t>Track site effectiveness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</p:nvPr>
        </p:nvGraphicFramePr>
        <p:xfrm>
          <a:off x="609600" y="14859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181600" y="1600200"/>
            <a:ext cx="2971800" cy="244030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533400" y="1219202"/>
            <a:ext cx="2514600" cy="76200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ound Diagonal Corner Rectangle 4"/>
          <p:cNvSpPr/>
          <p:nvPr/>
        </p:nvSpPr>
        <p:spPr>
          <a:xfrm>
            <a:off x="7315200" y="1676400"/>
            <a:ext cx="1295399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58546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Evolution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00" y="2743200"/>
            <a:ext cx="8534400" cy="3581400"/>
          </a:xfrm>
          <a:prstGeom prst="round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95600" y="2514601"/>
            <a:ext cx="2359152" cy="838200"/>
          </a:xfrm>
          <a:prstGeom prst="rect">
            <a:avLst/>
          </a:prstGeom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2524" t="34212" r="76577" b="15788"/>
          <a:stretch>
            <a:fillRect/>
          </a:stretch>
        </p:blipFill>
        <p:spPr bwMode="auto">
          <a:xfrm>
            <a:off x="609600" y="2895600"/>
            <a:ext cx="1905000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37289" t="34212" r="45992" b="15788"/>
          <a:stretch>
            <a:fillRect/>
          </a:stretch>
        </p:blipFill>
        <p:spPr bwMode="auto">
          <a:xfrm>
            <a:off x="4876800" y="2819400"/>
            <a:ext cx="1524000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22587" t="34212" r="62365" b="15788"/>
          <a:stretch>
            <a:fillRect/>
          </a:stretch>
        </p:blipFill>
        <p:spPr bwMode="auto">
          <a:xfrm>
            <a:off x="2819400" y="2895600"/>
            <a:ext cx="1371600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70886" t="42107" r="9049" b="15788"/>
          <a:stretch>
            <a:fillRect/>
          </a:stretch>
        </p:blipFill>
        <p:spPr bwMode="auto">
          <a:xfrm>
            <a:off x="6553200" y="3352800"/>
            <a:ext cx="1828800" cy="264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990600" y="1905000"/>
            <a:ext cx="1399886" cy="375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440" tIns="0" rIns="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Analysis &amp; Strategy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pic>
        <p:nvPicPr>
          <p:cNvPr id="17" name="Picture 6" descr="mcgraw_hill_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3048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648200" y="1676400"/>
            <a:ext cx="2590800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796" tIns="0" rIns="0" bIns="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the Portal</a:t>
            </a:r>
            <a:endParaRPr lang="en-US" sz="4000" kern="12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71800" y="1676400"/>
            <a:ext cx="1600200" cy="838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976" tIns="0" rIns="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  <a:effectLst/>
              </a:rPr>
              <a:t>Developing the Portal</a:t>
            </a:r>
            <a:endParaRPr lang="en-US" sz="2000" kern="12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" name="Picture 19" descr="monkeysagain.jpg"/>
          <p:cNvPicPr>
            <a:picLocks noChangeAspect="1"/>
          </p:cNvPicPr>
          <p:nvPr/>
        </p:nvPicPr>
        <p:blipFill>
          <a:blip r:embed="rId5"/>
          <a:srcRect l="67308" t="16564" b="16564"/>
          <a:stretch>
            <a:fillRect/>
          </a:stretch>
        </p:blipFill>
        <p:spPr>
          <a:xfrm>
            <a:off x="6477000" y="3276600"/>
            <a:ext cx="1843454" cy="2819400"/>
          </a:xfrm>
          <a:prstGeom prst="rect">
            <a:avLst/>
          </a:prstGeom>
        </p:spPr>
      </p:pic>
      <p:pic>
        <p:nvPicPr>
          <p:cNvPr id="21" name="Picture 20" descr="monkeysagain.jpg"/>
          <p:cNvPicPr>
            <a:picLocks noChangeAspect="1"/>
          </p:cNvPicPr>
          <p:nvPr/>
        </p:nvPicPr>
        <p:blipFill>
          <a:blip r:embed="rId5"/>
          <a:srcRect l="48077" t="21708" r="30769" b="16564"/>
          <a:stretch>
            <a:fillRect/>
          </a:stretch>
        </p:blipFill>
        <p:spPr>
          <a:xfrm>
            <a:off x="4953000" y="2895600"/>
            <a:ext cx="1495425" cy="32627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Positioning Statement</a:t>
            </a:r>
            <a:br>
              <a:rPr lang="en-US" dirty="0" smtClean="0"/>
            </a:br>
            <a:r>
              <a:rPr lang="en-US" sz="2400" dirty="0" smtClean="0"/>
              <a:t>Reach professors and students with a unified message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6276975"/>
            <a:ext cx="2057400" cy="2762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IMC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12775" y="1447800"/>
            <a:ext cx="8153400" cy="4675188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19088" marR="0" lvl="0" indent="-319088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638CAE"/>
              </a:buClr>
              <a:buSzPct val="70000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students and professors,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Textology</a:t>
            </a:r>
            <a:r>
              <a:rPr lang="en-US" sz="2900" dirty="0" smtClean="0">
                <a:latin typeface="+mn-lt"/>
              </a:rPr>
              <a:t>.com will be the leading destination for higher education materials and interactive resources that delivers: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638CAE"/>
              </a:buClr>
              <a:buSzPct val="70000"/>
              <a:buFont typeface="Wingdings 2" pitchFamily="18" charset="2"/>
              <a:buChar char=""/>
              <a:tabLst/>
              <a:defRPr/>
            </a:pPr>
            <a:r>
              <a:rPr lang="en-US" sz="2900" dirty="0" smtClean="0">
                <a:latin typeface="+mn-lt"/>
              </a:rPr>
              <a:t>Convenient communication channels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638CAE"/>
              </a:buClr>
              <a:buSzPct val="70000"/>
              <a:buFont typeface="Wingdings 2" pitchFamily="18" charset="2"/>
              <a:buChar char="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Supplementary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content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638CAE"/>
              </a:buClr>
              <a:buSzPct val="70000"/>
              <a:buFont typeface="Wingdings 2" pitchFamily="18" charset="2"/>
              <a:buChar char=""/>
              <a:tabLst/>
              <a:defRPr/>
            </a:pPr>
            <a:r>
              <a:rPr lang="en-US" sz="2900" baseline="0" dirty="0" smtClean="0">
                <a:latin typeface="+mn-lt"/>
              </a:rPr>
              <a:t>Time</a:t>
            </a:r>
            <a:r>
              <a:rPr lang="en-US" sz="2900" dirty="0" smtClean="0">
                <a:latin typeface="+mn-lt"/>
              </a:rPr>
              <a:t> and money-saving features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-2286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25B7E"/>
              </a:buClr>
              <a:buSzPct val="75000"/>
              <a:buFont typeface="Wingdings" pitchFamily="2" charset="2"/>
              <a:buChar char="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Portal Usage Script </a:t>
            </a:r>
            <a:br>
              <a:rPr lang="en-US" dirty="0" smtClean="0"/>
            </a:br>
            <a:r>
              <a:rPr lang="en-US" sz="2400" dirty="0" smtClean="0"/>
              <a:t>Support each step in the usage decision with marketing tactics 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7200" y="3608250"/>
            <a:ext cx="1774507" cy="4984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2459334" y="3608250"/>
            <a:ext cx="1774507" cy="17257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hevron 5"/>
          <p:cNvSpPr/>
          <p:nvPr/>
        </p:nvSpPr>
        <p:spPr>
          <a:xfrm>
            <a:off x="372666" y="1741255"/>
            <a:ext cx="2218134" cy="1151546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hevron 4"/>
          <p:cNvSpPr/>
          <p:nvPr/>
        </p:nvSpPr>
        <p:spPr>
          <a:xfrm>
            <a:off x="937544" y="1741255"/>
            <a:ext cx="1272256" cy="1151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Professor Acceptance and Usage</a:t>
            </a:r>
            <a:endParaRPr lang="en-US" sz="1600" kern="1200" dirty="0"/>
          </a:p>
        </p:txBody>
      </p:sp>
      <p:sp>
        <p:nvSpPr>
          <p:cNvPr id="12" name="Chevron 11"/>
          <p:cNvSpPr/>
          <p:nvPr/>
        </p:nvSpPr>
        <p:spPr>
          <a:xfrm>
            <a:off x="2514600" y="1741255"/>
            <a:ext cx="2218134" cy="1151546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28438"/>
              <a:satOff val="-323"/>
              <a:lumOff val="7827"/>
              <a:alphaOff val="0"/>
            </a:schemeClr>
          </a:fillRef>
          <a:effectRef idx="0">
            <a:schemeClr val="accent1">
              <a:shade val="80000"/>
              <a:hueOff val="28438"/>
              <a:satOff val="-323"/>
              <a:lumOff val="7827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hevron 8"/>
          <p:cNvSpPr/>
          <p:nvPr/>
        </p:nvSpPr>
        <p:spPr>
          <a:xfrm>
            <a:off x="3092078" y="1741255"/>
            <a:ext cx="1251322" cy="1151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Student Awareness and Usage</a:t>
            </a:r>
            <a:endParaRPr lang="en-US" sz="1600" kern="1200" dirty="0"/>
          </a:p>
        </p:txBody>
      </p:sp>
      <p:sp>
        <p:nvSpPr>
          <p:cNvPr id="18" name="Chevron 17"/>
          <p:cNvSpPr/>
          <p:nvPr/>
        </p:nvSpPr>
        <p:spPr>
          <a:xfrm>
            <a:off x="4627266" y="1741255"/>
            <a:ext cx="2218134" cy="1151546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56877"/>
              <a:satOff val="-647"/>
              <a:lumOff val="15655"/>
              <a:alphaOff val="0"/>
            </a:schemeClr>
          </a:fillRef>
          <a:effectRef idx="0">
            <a:schemeClr val="accent1">
              <a:shade val="80000"/>
              <a:hueOff val="56877"/>
              <a:satOff val="-647"/>
              <a:lumOff val="15655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Chevron 12"/>
          <p:cNvSpPr/>
          <p:nvPr/>
        </p:nvSpPr>
        <p:spPr>
          <a:xfrm>
            <a:off x="5257800" y="1741255"/>
            <a:ext cx="1197761" cy="1151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Post Purchase </a:t>
            </a:r>
            <a:r>
              <a:rPr lang="en-US" sz="1600" dirty="0" smtClean="0"/>
              <a:t>E</a:t>
            </a:r>
            <a:r>
              <a:rPr lang="en-US" sz="1600" kern="1200" dirty="0" smtClean="0"/>
              <a:t>valuation</a:t>
            </a:r>
            <a:endParaRPr lang="en-US" sz="1600" kern="1200" dirty="0"/>
          </a:p>
        </p:txBody>
      </p:sp>
      <p:sp>
        <p:nvSpPr>
          <p:cNvPr id="24" name="Chevron 23"/>
          <p:cNvSpPr/>
          <p:nvPr/>
        </p:nvSpPr>
        <p:spPr>
          <a:xfrm>
            <a:off x="6684666" y="1741255"/>
            <a:ext cx="2218134" cy="1151546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85315"/>
              <a:satOff val="-970"/>
              <a:lumOff val="23482"/>
              <a:alphaOff val="0"/>
            </a:schemeClr>
          </a:fillRef>
          <a:effectRef idx="0">
            <a:schemeClr val="accent1">
              <a:shade val="80000"/>
              <a:hueOff val="85315"/>
              <a:satOff val="-970"/>
              <a:lumOff val="23482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hevron 16"/>
          <p:cNvSpPr/>
          <p:nvPr/>
        </p:nvSpPr>
        <p:spPr>
          <a:xfrm>
            <a:off x="7239000" y="1741255"/>
            <a:ext cx="1066588" cy="1151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Buzz and Positive Word-of-Mouth</a:t>
            </a:r>
            <a:endParaRPr lang="en-US" sz="1600" kern="1200" dirty="0"/>
          </a:p>
        </p:txBody>
      </p:sp>
      <p:sp>
        <p:nvSpPr>
          <p:cNvPr id="30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304800" y="2971800"/>
            <a:ext cx="1981200" cy="2819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smtClean="0"/>
              <a:t>McGraw-Hill Reps</a:t>
            </a:r>
          </a:p>
          <a:p>
            <a:r>
              <a:rPr lang="en-US" sz="2000" dirty="0" smtClean="0"/>
              <a:t>“Evolve in No Time at All” Campaign</a:t>
            </a:r>
          </a:p>
        </p:txBody>
      </p:sp>
      <p:sp>
        <p:nvSpPr>
          <p:cNvPr id="31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2438400" y="2971800"/>
            <a:ext cx="1981200" cy="2971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smtClean="0"/>
              <a:t>Student Reps</a:t>
            </a:r>
          </a:p>
          <a:p>
            <a:r>
              <a:rPr lang="en-US" sz="2000" dirty="0" smtClean="0"/>
              <a:t>“Evolve” Campaign</a:t>
            </a:r>
          </a:p>
          <a:p>
            <a:r>
              <a:rPr lang="en-US" sz="2000" dirty="0" smtClean="0"/>
              <a:t>“Join the Revolution” Campaign</a:t>
            </a:r>
          </a:p>
        </p:txBody>
      </p:sp>
      <p:sp>
        <p:nvSpPr>
          <p:cNvPr id="32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6705600" y="2971800"/>
            <a:ext cx="1981200" cy="2971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smtClean="0"/>
              <a:t>Public Relations</a:t>
            </a:r>
          </a:p>
        </p:txBody>
      </p:sp>
      <p:sp>
        <p:nvSpPr>
          <p:cNvPr id="33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419600" y="2971800"/>
            <a:ext cx="2209800" cy="2971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smtClean="0"/>
              <a:t>“Survival of the Fittest” Campaign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24400" y="6276975"/>
            <a:ext cx="2057400" cy="2762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IMC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Content Placeholder 5"/>
          <p:cNvSpPr>
            <a:spLocks noGrp="1"/>
          </p:cNvSpPr>
          <p:nvPr>
            <p:ph sz="quarter" idx="10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“Evolve in No Time at All” Campaign</a:t>
            </a:r>
          </a:p>
          <a:p>
            <a:pPr lvl="1"/>
            <a:r>
              <a:rPr lang="en-US" dirty="0" smtClean="0"/>
              <a:t>McGraw-Hill Sales Representatives</a:t>
            </a:r>
          </a:p>
          <a:p>
            <a:pPr lvl="1"/>
            <a:r>
              <a:rPr lang="en-US" dirty="0" smtClean="0"/>
              <a:t>Brochures</a:t>
            </a:r>
          </a:p>
          <a:p>
            <a:pPr lvl="2"/>
            <a:r>
              <a:rPr lang="en-US" dirty="0" smtClean="0"/>
              <a:t>Emphasizes features</a:t>
            </a:r>
          </a:p>
          <a:p>
            <a:pPr lvl="1"/>
            <a:r>
              <a:rPr lang="en-US" dirty="0" smtClean="0"/>
              <a:t>Emails of the Video Walkthrough</a:t>
            </a:r>
          </a:p>
          <a:p>
            <a:pPr lvl="2"/>
            <a:r>
              <a:rPr lang="en-US" dirty="0" smtClean="0"/>
              <a:t>Demonstrates the experience</a:t>
            </a:r>
          </a:p>
          <a:p>
            <a:pPr lvl="1"/>
            <a:r>
              <a:rPr lang="en-US" dirty="0" smtClean="0"/>
              <a:t>Giveaways</a:t>
            </a:r>
          </a:p>
          <a:p>
            <a:pPr lvl="2"/>
            <a:r>
              <a:rPr lang="en-US" dirty="0" smtClean="0"/>
              <a:t>Keeps the portal top-of-mind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609600"/>
            <a:ext cx="8229600" cy="609600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Professor Campaign</a:t>
            </a:r>
            <a:b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Emphasize time-saving benefits for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professors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Professor Calendar</a:t>
            </a:r>
            <a:br>
              <a:rPr lang="en-US" dirty="0" smtClean="0"/>
            </a:br>
            <a:r>
              <a:rPr lang="en-US" sz="2400" dirty="0" smtClean="0"/>
              <a:t>Promote usage through constant reminders</a:t>
            </a:r>
            <a:endParaRPr lang="en-US" sz="2400" dirty="0"/>
          </a:p>
        </p:txBody>
      </p:sp>
      <p:pic>
        <p:nvPicPr>
          <p:cNvPr id="7" name="Picture 6" descr="AMA_Calendar_Pe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424" y="1447800"/>
            <a:ext cx="6127376" cy="4734791"/>
          </a:xfrm>
          <a:prstGeom prst="rect">
            <a:avLst/>
          </a:prstGeom>
        </p:spPr>
      </p:pic>
      <p:pic>
        <p:nvPicPr>
          <p:cNvPr id="4" name="Picture 3" descr="big logo 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524000"/>
            <a:ext cx="2514600" cy="597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1447800"/>
            <a:ext cx="6248400" cy="476596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Schools</a:t>
            </a:r>
            <a:br>
              <a:rPr lang="en-US" dirty="0" smtClean="0"/>
            </a:br>
            <a:r>
              <a:rPr lang="en-US" sz="2400" dirty="0" smtClean="0"/>
              <a:t>Roll out promotions at different schools</a:t>
            </a: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447800"/>
            <a:ext cx="4953000" cy="4754880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638CAE"/>
              </a:buClr>
              <a:buSzPct val="70000"/>
              <a:buFont typeface="Wingdings 2" pitchFamily="18" charset="2"/>
              <a:buChar char="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Dual approach</a:t>
            </a:r>
          </a:p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525B7E"/>
              </a:buClr>
              <a:buSzPct val="70000"/>
              <a:buFont typeface="Wingdings 2" pitchFamily="18" charset="2"/>
              <a:buChar char="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research universities</a:t>
            </a: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5D4E1"/>
              </a:buClr>
              <a:buSzPct val="75000"/>
              <a:buFont typeface="Wingdings" pitchFamily="2" charset="2"/>
              <a:buChar char="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student populations</a:t>
            </a: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5D4E1"/>
              </a:buClr>
              <a:buSzPct val="75000"/>
              <a:buFont typeface="Wingdings" pitchFamily="2" charset="2"/>
              <a:buChar char="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Geographic diversity</a:t>
            </a: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5D4E1"/>
              </a:buClr>
              <a:buSzPct val="75000"/>
              <a:buFont typeface="Wingdings" pitchFamily="2" charset="2"/>
              <a:buChar char="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Spillover potential</a:t>
            </a:r>
          </a:p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rgbClr val="525B7E"/>
              </a:buClr>
              <a:buSzPct val="70000"/>
              <a:buFont typeface="Wingdings 2" pitchFamily="18" charset="2"/>
              <a:buChar char="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Smaller teaching schools</a:t>
            </a: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5D4E1"/>
              </a:buClr>
              <a:buSzPct val="75000"/>
              <a:buFont typeface="Wingdings" pitchFamily="2" charset="2"/>
              <a:buChar char="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Reach through student representatives</a:t>
            </a: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5D4E1"/>
              </a:buClr>
              <a:buSzPct val="75000"/>
              <a:buFont typeface="Wingdings" pitchFamily="2" charset="2"/>
              <a:buChar char="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Student-run events</a:t>
            </a: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5D4E1"/>
              </a:buClr>
              <a:buSzPct val="75000"/>
              <a:buFont typeface="Wingdings" pitchFamily="2" charset="2"/>
              <a:buChar char="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95800" y="2514600"/>
            <a:ext cx="4419600" cy="2590800"/>
            <a:chOff x="914400" y="1219200"/>
            <a:chExt cx="7620000" cy="4800600"/>
          </a:xfrm>
        </p:grpSpPr>
        <p:pic>
          <p:nvPicPr>
            <p:cNvPr id="11" name="Picture 3" descr="C:\Documents and Settings\Kevin Tucker\My Documents\Penn\MUSE CAse\USA Map Onl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1295400"/>
              <a:ext cx="7431088" cy="4654550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990600" y="1219200"/>
              <a:ext cx="7543800" cy="48006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1" descr="C:\Documents and Settings\Kevin Tucker\My Documents\Penn\MUSE CAse\college logos\UCLA-Colo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3429000"/>
              <a:ext cx="685800" cy="50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16" descr="C:\Documents and Settings\Kevin Tucker\My Documents\Penn\MUSE CAse\college logos\ASU_logo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7400" y="3733800"/>
              <a:ext cx="981075" cy="4079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" name="Picture 12" descr="C:\Documents and Settings\Kevin Tucker\My Documents\Penn\MUSE CAse\college logos\200px-University-of-Colorado-Boulder-sports-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00400" y="2895600"/>
              <a:ext cx="685800" cy="5000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" name="Picture 7" descr="C:\Documents and Settings\Kevin Tucker\My Documents\Penn\MUSE CAse\college logos\175px-Texas_Longhorn_logo.svg.png"/>
            <p:cNvPicPr>
              <a:picLocks noChangeAspect="1" noChangeArrowheads="1"/>
            </p:cNvPicPr>
            <p:nvPr/>
          </p:nvPicPr>
          <p:blipFill>
            <a:blip r:embed="rId7" cstate="print"/>
            <a:srcRect l="-2777" t="-5498" r="-2777" b="-9966"/>
            <a:stretch>
              <a:fillRect/>
            </a:stretch>
          </p:blipFill>
          <p:spPr bwMode="auto">
            <a:xfrm>
              <a:off x="3962400" y="4419600"/>
              <a:ext cx="838200" cy="463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6800" y="3124200"/>
              <a:ext cx="762000" cy="6270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8" name="Picture 8" descr="C:\Documents and Settings\Kevin Tucker\My Documents\Penn\MUSE CAse\college logos\100px-MichiganWolverines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791200" y="2133600"/>
              <a:ext cx="762000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9" name="Picture 14" descr="C:\Documents and Settings\Kevin Tucker\My Documents\Penn\MUSE CAse\college logos\OhioState_Logo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48400" y="3124200"/>
              <a:ext cx="609600" cy="590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10" descr="C:\Documents and Settings\Kevin Tucker\My Documents\Penn\MUSE CAse\college logos\nyu-logo.gif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391400" y="2667000"/>
              <a:ext cx="6858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" name="Picture 9" descr="C:\Documents and Settings\Kevin Tucker\My Documents\Penn\MUSE CAse\college logos\BostonUniversityTerriers.png"/>
            <p:cNvPicPr>
              <a:picLocks noChangeAspect="1" noChangeArrowheads="1"/>
            </p:cNvPicPr>
            <p:nvPr/>
          </p:nvPicPr>
          <p:blipFill>
            <a:blip r:embed="rId12" cstate="print"/>
            <a:srcRect l="-9999" t="-11060" r="-9999" b="-10599"/>
            <a:stretch>
              <a:fillRect/>
            </a:stretch>
          </p:blipFill>
          <p:spPr bwMode="auto">
            <a:xfrm>
              <a:off x="7772400" y="2057400"/>
              <a:ext cx="609600" cy="558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" name="Picture 17" descr="C:\Documents and Settings\Kevin Tucker\My Documents\Penn\MUSE CAse\college logos\Florida_Logo2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53200" y="5105400"/>
              <a:ext cx="762000" cy="4365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36" name="Picture 25" descr="D:\My Pictures\Picture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75412" y="2362200"/>
            <a:ext cx="4516188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Representatives</a:t>
            </a:r>
            <a:br>
              <a:rPr lang="en-US" dirty="0" smtClean="0"/>
            </a:br>
            <a:r>
              <a:rPr lang="en-US" sz="2400" dirty="0" smtClean="0"/>
              <a:t>Use campus representatives to drive marketing campaign</a:t>
            </a:r>
          </a:p>
        </p:txBody>
      </p:sp>
      <p:sp>
        <p:nvSpPr>
          <p:cNvPr id="282626" name="Rectangle 3"/>
          <p:cNvSpPr>
            <a:spLocks noGrp="1" noChangeArrowheads="1"/>
          </p:cNvSpPr>
          <p:nvPr>
            <p:ph sz="quarter" idx="10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Direct Marketing Strategy</a:t>
            </a:r>
          </a:p>
          <a:p>
            <a:pPr lvl="1"/>
            <a:r>
              <a:rPr lang="en-US" dirty="0" smtClean="0"/>
              <a:t>Event management</a:t>
            </a:r>
          </a:p>
          <a:p>
            <a:pPr lvl="1"/>
            <a:r>
              <a:rPr lang="en-US" dirty="0" smtClean="0"/>
              <a:t>Visibility on campus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School-specific knowledge</a:t>
            </a:r>
          </a:p>
          <a:p>
            <a:pPr lvl="1"/>
            <a:r>
              <a:rPr lang="en-US" dirty="0" smtClean="0"/>
              <a:t>Self-selecting pool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“Evolve” Campaign</a:t>
            </a:r>
            <a:br>
              <a:rPr lang="en-US" dirty="0" smtClean="0"/>
            </a:br>
            <a:r>
              <a:rPr lang="en-US" sz="2400" dirty="0" smtClean="0"/>
              <a:t>Use on-campus events to drive usage at target schools</a:t>
            </a:r>
          </a:p>
        </p:txBody>
      </p:sp>
      <p:sp>
        <p:nvSpPr>
          <p:cNvPr id="284674" name="Content Placeholder 2"/>
          <p:cNvSpPr>
            <a:spLocks noGrp="1"/>
          </p:cNvSpPr>
          <p:nvPr>
            <p:ph sz="quarter" idx="10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“Evolve” Tent Event</a:t>
            </a:r>
          </a:p>
          <a:p>
            <a:pPr lvl="1"/>
            <a:r>
              <a:rPr lang="en-US" dirty="0" smtClean="0"/>
              <a:t>Computer Display of the Site</a:t>
            </a:r>
          </a:p>
          <a:p>
            <a:pPr lvl="1"/>
            <a:r>
              <a:rPr lang="en-US" dirty="0" smtClean="0"/>
              <a:t>Wheel of </a:t>
            </a:r>
            <a:r>
              <a:rPr lang="en-US" dirty="0" err="1" smtClean="0"/>
              <a:t>BookBucks</a:t>
            </a:r>
            <a:endParaRPr lang="en-US" dirty="0" smtClean="0"/>
          </a:p>
          <a:p>
            <a:pPr lvl="1"/>
            <a:r>
              <a:rPr lang="en-US" dirty="0" smtClean="0"/>
              <a:t>Wave of the Future</a:t>
            </a:r>
          </a:p>
          <a:p>
            <a:r>
              <a:rPr lang="en-US" dirty="0" smtClean="0"/>
              <a:t>“Resolve” Promotion</a:t>
            </a:r>
          </a:p>
          <a:p>
            <a:pPr lvl="1"/>
            <a:r>
              <a:rPr lang="en-US" dirty="0" smtClean="0"/>
              <a:t>Drop 10 Pounds: Get an </a:t>
            </a:r>
            <a:r>
              <a:rPr lang="en-US" dirty="0" err="1" smtClean="0"/>
              <a:t>Ebook</a:t>
            </a:r>
            <a:endParaRPr lang="en-US" dirty="0" smtClean="0"/>
          </a:p>
          <a:p>
            <a:r>
              <a:rPr lang="en-US" dirty="0" smtClean="0"/>
              <a:t>“Involve” Charitable Event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181600" y="1600200"/>
            <a:ext cx="2971800" cy="244030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oup 21"/>
          <p:cNvGrpSpPr/>
          <p:nvPr/>
        </p:nvGrpSpPr>
        <p:grpSpPr>
          <a:xfrm>
            <a:off x="533400" y="1219202"/>
            <a:ext cx="2590800" cy="914401"/>
            <a:chOff x="2209831" y="5450964"/>
            <a:chExt cx="6181995" cy="352050"/>
          </a:xfrm>
        </p:grpSpPr>
        <p:sp>
          <p:nvSpPr>
            <p:cNvPr id="23" name="Rectangle 22"/>
            <p:cNvSpPr/>
            <p:nvPr/>
          </p:nvSpPr>
          <p:spPr>
            <a:xfrm>
              <a:off x="2209831" y="5450964"/>
              <a:ext cx="6000172" cy="2933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391654" y="5509639"/>
              <a:ext cx="6000172" cy="2933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440" tIns="0" rIns="0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Analysis &amp; Strategy</a:t>
              </a:r>
              <a:endParaRPr lang="en-US" sz="4000" kern="12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181600" y="1524000"/>
            <a:ext cx="14478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583" tIns="0" rIns="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Marketing the Portal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24200" y="1676400"/>
            <a:ext cx="1600200" cy="838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976" tIns="0" rIns="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  <a:effectLst/>
              </a:rPr>
              <a:t>Developing the Portal</a:t>
            </a:r>
            <a:endParaRPr lang="en-US" sz="200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27" name="Round Diagonal Corner Rectangle 4"/>
          <p:cNvSpPr/>
          <p:nvPr/>
        </p:nvSpPr>
        <p:spPr>
          <a:xfrm>
            <a:off x="7315200" y="1676400"/>
            <a:ext cx="1295399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58546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Evolution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00" y="2743200"/>
            <a:ext cx="8534400" cy="3581400"/>
          </a:xfrm>
          <a:prstGeom prst="round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95600" y="2514601"/>
            <a:ext cx="2359152" cy="838200"/>
          </a:xfrm>
          <a:prstGeom prst="rect">
            <a:avLst/>
          </a:prstGeom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2524" t="34212" r="76577" b="15788"/>
          <a:stretch>
            <a:fillRect/>
          </a:stretch>
        </p:blipFill>
        <p:spPr bwMode="auto">
          <a:xfrm>
            <a:off x="609600" y="2895600"/>
            <a:ext cx="1905000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37289" t="34212" r="45992" b="15788"/>
          <a:stretch>
            <a:fillRect/>
          </a:stretch>
        </p:blipFill>
        <p:spPr bwMode="auto">
          <a:xfrm>
            <a:off x="4876800" y="2819400"/>
            <a:ext cx="1524000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22587" t="34212" r="62365" b="15788"/>
          <a:stretch>
            <a:fillRect/>
          </a:stretch>
        </p:blipFill>
        <p:spPr bwMode="auto">
          <a:xfrm>
            <a:off x="2819400" y="2895600"/>
            <a:ext cx="1371600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70886" t="42107" r="9049" b="15788"/>
          <a:stretch>
            <a:fillRect/>
          </a:stretch>
        </p:blipFill>
        <p:spPr bwMode="auto">
          <a:xfrm>
            <a:off x="6553200" y="3352800"/>
            <a:ext cx="1828800" cy="264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 descr="mcgraw_hill_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3048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2" name="AutoShape 2" descr="https://webmail.wharton.upenn.edu/exchange/raissa/Inbox/Re:%20More%20logos...maybe_x003F_-2.EML/1_multipart_xF8FF_3_monkeys.jpg/C58EA28C-18C0-4a97-9AF2-036E93DDAFB3/monkeys.jpg?attach=1"/>
          <p:cNvSpPr>
            <a:spLocks noChangeAspect="1" noChangeArrowheads="1"/>
          </p:cNvSpPr>
          <p:nvPr/>
        </p:nvSpPr>
        <p:spPr bwMode="auto">
          <a:xfrm>
            <a:off x="63500" y="-136525"/>
            <a:ext cx="6191250" cy="4629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 descr="monkeysagain.jpg"/>
          <p:cNvPicPr>
            <a:picLocks noChangeAspect="1"/>
          </p:cNvPicPr>
          <p:nvPr/>
        </p:nvPicPr>
        <p:blipFill>
          <a:blip r:embed="rId5"/>
          <a:srcRect l="67308" t="16564" b="16564"/>
          <a:stretch>
            <a:fillRect/>
          </a:stretch>
        </p:blipFill>
        <p:spPr>
          <a:xfrm>
            <a:off x="6477000" y="3276600"/>
            <a:ext cx="1843454" cy="2819400"/>
          </a:xfrm>
          <a:prstGeom prst="rect">
            <a:avLst/>
          </a:prstGeom>
        </p:spPr>
      </p:pic>
      <p:pic>
        <p:nvPicPr>
          <p:cNvPr id="43" name="Picture 42" descr="monkeysagain.jpg"/>
          <p:cNvPicPr>
            <a:picLocks noChangeAspect="1"/>
          </p:cNvPicPr>
          <p:nvPr/>
        </p:nvPicPr>
        <p:blipFill>
          <a:blip r:embed="rId5"/>
          <a:srcRect t="42284" r="73077" b="16564"/>
          <a:stretch>
            <a:fillRect/>
          </a:stretch>
        </p:blipFill>
        <p:spPr>
          <a:xfrm>
            <a:off x="685800" y="4038600"/>
            <a:ext cx="1857375" cy="21227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“Join the Revolution” Campaign</a:t>
            </a:r>
            <a:br>
              <a:rPr lang="en-US" dirty="0" smtClean="0"/>
            </a:br>
            <a:r>
              <a:rPr lang="en-US" sz="2400" dirty="0" smtClean="0"/>
              <a:t>Use viral media to build awareness for a larger audience</a:t>
            </a:r>
          </a:p>
        </p:txBody>
      </p:sp>
      <p:sp>
        <p:nvSpPr>
          <p:cNvPr id="286722" name="Content Placeholder 2"/>
          <p:cNvSpPr>
            <a:spLocks noGrp="1"/>
          </p:cNvSpPr>
          <p:nvPr>
            <p:ph sz="quarter" idx="10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Guerrilla Marketing</a:t>
            </a:r>
          </a:p>
          <a:p>
            <a:pPr lvl="1"/>
            <a:r>
              <a:rPr lang="en-US" dirty="0" smtClean="0"/>
              <a:t>Series of Evolution-themed viral videos</a:t>
            </a:r>
          </a:p>
          <a:p>
            <a:pPr lvl="2"/>
            <a:r>
              <a:rPr lang="en-US" dirty="0" err="1" smtClean="0"/>
              <a:t>MarketPlace</a:t>
            </a:r>
            <a:endParaRPr lang="en-US" dirty="0" smtClean="0"/>
          </a:p>
          <a:p>
            <a:pPr lvl="2"/>
            <a:r>
              <a:rPr lang="en-US" dirty="0" err="1" smtClean="0"/>
              <a:t>StudyRoom</a:t>
            </a:r>
            <a:endParaRPr lang="en-US" dirty="0" smtClean="0"/>
          </a:p>
          <a:p>
            <a:pPr lvl="2"/>
            <a:r>
              <a:rPr lang="en-US" dirty="0" err="1" smtClean="0"/>
              <a:t>Ebooks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8674" name="AutoShape 2" descr="https://faculty-cafe.wharton.upenn.edu/eRoomReq/Files/depts/AMACase/0_5c324/2_logos%20v7.jpg"/>
          <p:cNvSpPr>
            <a:spLocks noChangeAspect="1" noChangeArrowheads="1"/>
          </p:cNvSpPr>
          <p:nvPr/>
        </p:nvSpPr>
        <p:spPr bwMode="auto">
          <a:xfrm>
            <a:off x="63500" y="-136525"/>
            <a:ext cx="2733675" cy="5924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big logo 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343400"/>
            <a:ext cx="5181600" cy="1230819"/>
          </a:xfrm>
          <a:prstGeom prst="rect">
            <a:avLst/>
          </a:prstGeom>
        </p:spPr>
      </p:pic>
      <p:pic>
        <p:nvPicPr>
          <p:cNvPr id="8" name="Picture 7" descr="big logo v3.jpg"/>
          <p:cNvPicPr>
            <a:picLocks noChangeAspect="1"/>
          </p:cNvPicPr>
          <p:nvPr/>
        </p:nvPicPr>
        <p:blipFill>
          <a:blip r:embed="rId4"/>
          <a:srcRect l="54985" t="61728"/>
          <a:stretch>
            <a:fillRect/>
          </a:stretch>
        </p:blipFill>
        <p:spPr>
          <a:xfrm>
            <a:off x="3276600" y="3810000"/>
            <a:ext cx="3048000" cy="6155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“Join the Revolution” Video Storyboard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154626" name="AutoShape 2" descr="https://faculty-cafe.wharton.upenn.edu/eRoomReq/Files/depts/AMACase/0_5c4b1/cartoon%201.jpg"/>
          <p:cNvSpPr>
            <a:spLocks noChangeAspect="1" noChangeArrowheads="1"/>
          </p:cNvSpPr>
          <p:nvPr/>
        </p:nvSpPr>
        <p:spPr bwMode="auto">
          <a:xfrm>
            <a:off x="63500" y="-136525"/>
            <a:ext cx="6991350" cy="5419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cartoon 1.jpg"/>
          <p:cNvPicPr>
            <a:picLocks noChangeAspect="1"/>
          </p:cNvPicPr>
          <p:nvPr/>
        </p:nvPicPr>
        <p:blipFill>
          <a:blip r:embed="rId3" cstate="print"/>
          <a:srcRect l="3519" t="14444" r="55164"/>
          <a:stretch>
            <a:fillRect/>
          </a:stretch>
        </p:blipFill>
        <p:spPr>
          <a:xfrm>
            <a:off x="0" y="2578530"/>
            <a:ext cx="2067296" cy="3316288"/>
          </a:xfrm>
          <a:prstGeom prst="rect">
            <a:avLst/>
          </a:prstGeom>
        </p:spPr>
      </p:pic>
      <p:pic>
        <p:nvPicPr>
          <p:cNvPr id="12" name="Picture 11" descr="cartoon 1.jpg"/>
          <p:cNvPicPr>
            <a:picLocks noChangeAspect="1"/>
          </p:cNvPicPr>
          <p:nvPr/>
        </p:nvPicPr>
        <p:blipFill>
          <a:blip r:embed="rId4" cstate="print"/>
          <a:srcRect l="51655" t="14444" r="3082"/>
          <a:stretch>
            <a:fillRect/>
          </a:stretch>
        </p:blipFill>
        <p:spPr>
          <a:xfrm>
            <a:off x="1981200" y="2619351"/>
            <a:ext cx="2209800" cy="3235779"/>
          </a:xfrm>
          <a:prstGeom prst="rect">
            <a:avLst/>
          </a:prstGeom>
        </p:spPr>
      </p:pic>
      <p:pic>
        <p:nvPicPr>
          <p:cNvPr id="15" name="Picture 14" descr="cartoon 2.jpg"/>
          <p:cNvPicPr>
            <a:picLocks noChangeAspect="1"/>
          </p:cNvPicPr>
          <p:nvPr/>
        </p:nvPicPr>
        <p:blipFill>
          <a:blip r:embed="rId5" cstate="print"/>
          <a:srcRect l="13881" t="6667" r="39680"/>
          <a:stretch>
            <a:fillRect/>
          </a:stretch>
        </p:blipFill>
        <p:spPr>
          <a:xfrm>
            <a:off x="4114800" y="2112863"/>
            <a:ext cx="2438400" cy="3793066"/>
          </a:xfrm>
          <a:prstGeom prst="rect">
            <a:avLst/>
          </a:prstGeom>
        </p:spPr>
      </p:pic>
      <p:pic>
        <p:nvPicPr>
          <p:cNvPr id="16" name="Picture 15" descr="cartoon 3.jpg"/>
          <p:cNvPicPr>
            <a:picLocks noChangeAspect="1"/>
          </p:cNvPicPr>
          <p:nvPr/>
        </p:nvPicPr>
        <p:blipFill>
          <a:blip r:embed="rId6" cstate="print"/>
          <a:srcRect l="25020" t="14927" r="10711"/>
          <a:stretch>
            <a:fillRect/>
          </a:stretch>
        </p:blipFill>
        <p:spPr>
          <a:xfrm>
            <a:off x="6553200" y="1447800"/>
            <a:ext cx="2590800" cy="44296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ig logo 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48000"/>
            <a:ext cx="6400800" cy="1520424"/>
          </a:xfrm>
          <a:prstGeom prst="rect">
            <a:avLst/>
          </a:prstGeom>
        </p:spPr>
      </p:pic>
      <p:pic>
        <p:nvPicPr>
          <p:cNvPr id="7" name="Picture 6" descr="big logo v3.jpg"/>
          <p:cNvPicPr>
            <a:picLocks noChangeAspect="1"/>
          </p:cNvPicPr>
          <p:nvPr/>
        </p:nvPicPr>
        <p:blipFill>
          <a:blip r:embed="rId4"/>
          <a:srcRect l="54985" t="61728"/>
          <a:stretch>
            <a:fillRect/>
          </a:stretch>
        </p:blipFill>
        <p:spPr>
          <a:xfrm>
            <a:off x="2590800" y="2209800"/>
            <a:ext cx="4497570" cy="908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“Survival of the Fittest” Campaign</a:t>
            </a:r>
            <a:br>
              <a:rPr lang="en-US" dirty="0" smtClean="0"/>
            </a:br>
            <a:r>
              <a:rPr lang="en-US" sz="2400" dirty="0" smtClean="0"/>
              <a:t>Periodically remind students about the portal to keep top-of-mind</a:t>
            </a:r>
            <a:endParaRPr lang="en-US" dirty="0" smtClean="0"/>
          </a:p>
        </p:txBody>
      </p:sp>
      <p:sp>
        <p:nvSpPr>
          <p:cNvPr id="290818" name="Content Placeholder 1"/>
          <p:cNvSpPr>
            <a:spLocks noGrp="1"/>
          </p:cNvSpPr>
          <p:nvPr>
            <p:ph sz="quarter" idx="10"/>
          </p:nvPr>
        </p:nvSpPr>
        <p:spPr>
          <a:xfrm>
            <a:off x="609600" y="1447800"/>
            <a:ext cx="4038600" cy="4754880"/>
          </a:xfrm>
        </p:spPr>
        <p:txBody>
          <a:bodyPr/>
          <a:lstStyle/>
          <a:p>
            <a:r>
              <a:rPr lang="en-US" dirty="0" smtClean="0"/>
              <a:t>Student calendars</a:t>
            </a:r>
          </a:p>
          <a:p>
            <a:r>
              <a:rPr lang="en-US" dirty="0" smtClean="0"/>
              <a:t>Midterm study guide promotion</a:t>
            </a:r>
          </a:p>
          <a:p>
            <a:r>
              <a:rPr lang="en-US" dirty="0" smtClean="0"/>
              <a:t>Email-reminders</a:t>
            </a:r>
          </a:p>
          <a:p>
            <a:pPr lvl="1"/>
            <a:endParaRPr lang="en-US" dirty="0" smtClean="0"/>
          </a:p>
        </p:txBody>
      </p:sp>
      <p:sp>
        <p:nvSpPr>
          <p:cNvPr id="311298" name="AutoShape 2" descr="https://faculty-cafe.wharton.upenn.edu/eRoomReq/Files/depts/AMACase/0_5c3d9/PostcardEmail2.jpg"/>
          <p:cNvSpPr>
            <a:spLocks noChangeAspect="1" noChangeArrowheads="1"/>
          </p:cNvSpPr>
          <p:nvPr/>
        </p:nvSpPr>
        <p:spPr bwMode="auto">
          <a:xfrm>
            <a:off x="63500" y="-136525"/>
            <a:ext cx="6267450" cy="8105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00" name="AutoShape 4" descr="https://faculty-cafe.wharton.upenn.edu/eRoomReq/Files/depts/AMACase/0_5c3d9/PostcardEmail2.jpg"/>
          <p:cNvSpPr>
            <a:spLocks noChangeAspect="1" noChangeArrowheads="1"/>
          </p:cNvSpPr>
          <p:nvPr/>
        </p:nvSpPr>
        <p:spPr bwMode="auto">
          <a:xfrm>
            <a:off x="63500" y="-136525"/>
            <a:ext cx="6267450" cy="8105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8" name="AutoShape 2" descr="https://faculty-cafe.wharton.upenn.edu/eRoomReq/Files/depts/AMACase/0_5c40e/emailwindow.jpg"/>
          <p:cNvSpPr>
            <a:spLocks noChangeAspect="1" noChangeArrowheads="1"/>
          </p:cNvSpPr>
          <p:nvPr/>
        </p:nvSpPr>
        <p:spPr bwMode="auto">
          <a:xfrm>
            <a:off x="63500" y="-136525"/>
            <a:ext cx="5305425" cy="6029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emailwind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0"/>
            <a:ext cx="3962400" cy="4503051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9" name="Picture 8" descr="big logo 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819400"/>
            <a:ext cx="2057400" cy="4887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Word-of-Mouth</a:t>
            </a:r>
            <a:br>
              <a:rPr lang="en-US" smtClean="0"/>
            </a:br>
            <a:r>
              <a:rPr lang="en-US" sz="2400" smtClean="0"/>
              <a:t>Use public relations to generate goodwill</a:t>
            </a:r>
            <a:endParaRPr lang="en-US" sz="2400" dirty="0" smtClean="0"/>
          </a:p>
        </p:txBody>
      </p:sp>
      <p:sp>
        <p:nvSpPr>
          <p:cNvPr id="292866" name="Rectangle 3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609600" y="1447800"/>
            <a:ext cx="4648200" cy="47548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“Involve” Charitable Event</a:t>
            </a:r>
          </a:p>
          <a:p>
            <a:pPr lvl="1"/>
            <a:r>
              <a:rPr lang="en-US" dirty="0" smtClean="0"/>
              <a:t>Donate used textbooks to Better World Books</a:t>
            </a:r>
          </a:p>
          <a:p>
            <a:r>
              <a:rPr lang="en-US" dirty="0" err="1" smtClean="0"/>
              <a:t>BookBuck</a:t>
            </a:r>
            <a:r>
              <a:rPr lang="en-US" dirty="0" smtClean="0"/>
              <a:t> Donations</a:t>
            </a:r>
          </a:p>
          <a:p>
            <a:r>
              <a:rPr lang="en-US" dirty="0" smtClean="0"/>
              <a:t>One Laptop per Child</a:t>
            </a:r>
          </a:p>
          <a:p>
            <a:endParaRPr lang="en-US" dirty="0" smtClean="0"/>
          </a:p>
        </p:txBody>
      </p:sp>
      <p:pic>
        <p:nvPicPr>
          <p:cNvPr id="22530" name="Picture 2" descr="http://flatclassroomproject.wikispaces.com/space/showimage/onelaptop_cw.jpg"/>
          <p:cNvPicPr>
            <a:picLocks noChangeAspect="1" noChangeArrowheads="1"/>
          </p:cNvPicPr>
          <p:nvPr/>
        </p:nvPicPr>
        <p:blipFill>
          <a:blip r:embed="rId3"/>
          <a:srcRect l="7273" t="1869" r="9818" b="12150"/>
          <a:stretch>
            <a:fillRect/>
          </a:stretch>
        </p:blipFill>
        <p:spPr bwMode="auto">
          <a:xfrm>
            <a:off x="5181600" y="2971800"/>
            <a:ext cx="3352800" cy="2705768"/>
          </a:xfrm>
          <a:prstGeom prst="rect">
            <a:avLst/>
          </a:prstGeom>
          <a:noFill/>
        </p:spPr>
      </p:pic>
      <p:pic>
        <p:nvPicPr>
          <p:cNvPr id="31746" name="Picture 2" descr="http://www.betterworldbooks.com/img/splash/logo.gif"/>
          <p:cNvPicPr>
            <a:picLocks noChangeAspect="1" noChangeArrowheads="1"/>
          </p:cNvPicPr>
          <p:nvPr/>
        </p:nvPicPr>
        <p:blipFill>
          <a:blip r:embed="rId4"/>
          <a:srcRect l="6977" b="17033"/>
          <a:stretch>
            <a:fillRect/>
          </a:stretch>
        </p:blipFill>
        <p:spPr bwMode="auto">
          <a:xfrm>
            <a:off x="5410200" y="1600200"/>
            <a:ext cx="30480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IMC Timeline</a:t>
            </a:r>
            <a:br>
              <a:rPr lang="en-US" dirty="0" smtClean="0"/>
            </a:br>
            <a:r>
              <a:rPr lang="en-US" sz="2400" dirty="0" smtClean="0"/>
              <a:t>Launch events throughout the academic year to sustain interest</a:t>
            </a:r>
            <a:endParaRPr lang="en-US" sz="24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0"/>
          </p:nvPr>
        </p:nvGraphicFramePr>
        <p:xfrm>
          <a:off x="457200" y="1524000"/>
          <a:ext cx="8229599" cy="4623375"/>
        </p:xfrm>
        <a:graphic>
          <a:graphicData uri="http://schemas.openxmlformats.org/drawingml/2006/table">
            <a:tbl>
              <a:tblPr/>
              <a:tblGrid>
                <a:gridCol w="2197043"/>
                <a:gridCol w="502713"/>
                <a:gridCol w="502713"/>
                <a:gridCol w="502713"/>
                <a:gridCol w="502713"/>
                <a:gridCol w="502713"/>
                <a:gridCol w="502713"/>
                <a:gridCol w="502713"/>
                <a:gridCol w="502713"/>
                <a:gridCol w="502713"/>
                <a:gridCol w="502713"/>
                <a:gridCol w="502713"/>
                <a:gridCol w="502713"/>
              </a:tblGrid>
              <a:tr h="2433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>
                      <a:noFill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Fall Semester 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Spring Semester 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6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IMC Tactic</a:t>
                      </a:r>
                    </a:p>
                  </a:txBody>
                  <a:tcPr marL="13964" marR="13964" marT="13964" marB="0" anchor="ctr">
                    <a:lnL>
                      <a:noFill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Aug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Dec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Jan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Feb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Mar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Apr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May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7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Sales Rep Training</a:t>
                      </a:r>
                    </a:p>
                  </a:txBody>
                  <a:tcPr marL="13406" marR="134057" marT="13406" marB="0" anchor="ctr">
                    <a:lnL>
                      <a:noFill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7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Student Rep Hiring</a:t>
                      </a:r>
                    </a:p>
                  </a:txBody>
                  <a:tcPr marL="13406" marR="134057" marT="13406" marB="0" anchor="ctr">
                    <a:lnL>
                      <a:noFill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7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Professor Campaign Launch</a:t>
                      </a:r>
                    </a:p>
                  </a:txBody>
                  <a:tcPr marL="13406" marR="134057" marT="13406" marB="0" anchor="ctr">
                    <a:lnL>
                      <a:noFill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7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The "Evolve" Tent Event</a:t>
                      </a:r>
                    </a:p>
                  </a:txBody>
                  <a:tcPr marL="13406" marR="134057" marT="13406" marB="0" anchor="ctr">
                    <a:lnL>
                      <a:noFill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7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Midterm Study Guide Promotion </a:t>
                      </a:r>
                    </a:p>
                  </a:txBody>
                  <a:tcPr marL="13406" marR="134057" marT="13406" marB="0" anchor="ctr">
                    <a:lnL>
                      <a:noFill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7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The "Drop 10" Promotional Event</a:t>
                      </a:r>
                    </a:p>
                  </a:txBody>
                  <a:tcPr marL="13406" marR="134057" marT="13406" marB="0" anchor="ctr">
                    <a:lnL>
                      <a:noFill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7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 err="1">
                          <a:solidFill>
                            <a:srgbClr val="376091"/>
                          </a:solidFill>
                          <a:latin typeface="Calibri"/>
                        </a:rPr>
                        <a:t>Textology</a:t>
                      </a:r>
                      <a:r>
                        <a:rPr lang="en-US" sz="15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 Email</a:t>
                      </a:r>
                    </a:p>
                  </a:txBody>
                  <a:tcPr marL="13406" marR="134057" marT="13406" marB="0" anchor="ctr">
                    <a:lnL>
                      <a:noFill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7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The "Involve" Charitable Event</a:t>
                      </a:r>
                    </a:p>
                  </a:txBody>
                  <a:tcPr marL="13406" marR="134057" marT="13406" marB="0" anchor="ctr">
                    <a:lnL>
                      <a:noFill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3964" marR="13964" marT="13964" marB="0" anchor="ctr">
                    <a:lnL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38C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DA7A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>
            <a:off x="-1866900" y="3848100"/>
            <a:ext cx="464820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457200" y="6172200"/>
            <a:ext cx="82296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457200" y="1524000"/>
            <a:ext cx="8229600" cy="158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br>
              <a:rPr lang="en-US" dirty="0" smtClean="0"/>
            </a:br>
            <a:endParaRPr lang="en-US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1676400"/>
          <a:ext cx="6629400" cy="4077720"/>
        </p:xfrm>
        <a:graphic>
          <a:graphicData uri="http://schemas.openxmlformats.org/drawingml/2006/table">
            <a:tbl>
              <a:tblPr/>
              <a:tblGrid>
                <a:gridCol w="4876800"/>
                <a:gridCol w="1752600"/>
              </a:tblGrid>
              <a:tr h="3687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Textology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Marketing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Campaign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463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798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Labor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$      100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1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StudyRoom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$        60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The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Textology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Tent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$      107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300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1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Charitable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Event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$          6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Student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Rep Events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$        40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1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Professor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Giveaways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$          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Online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Marketing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$        75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400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1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Direct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Marketing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$        50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3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Total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$     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443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700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>
            <a:off x="-913606" y="3733006"/>
            <a:ext cx="41148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715794" y="3733006"/>
            <a:ext cx="41148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143000" y="5791200"/>
            <a:ext cx="66294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 and Outreach</a:t>
            </a:r>
            <a:br>
              <a:rPr lang="en-US" dirty="0" smtClean="0"/>
            </a:br>
            <a:r>
              <a:rPr lang="en-US" sz="2400" dirty="0" smtClean="0"/>
              <a:t>Strategically expand the reach of </a:t>
            </a:r>
            <a:r>
              <a:rPr lang="en-US" sz="2400" dirty="0" err="1" smtClean="0"/>
              <a:t>Textology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FedEx/Kinko’s</a:t>
            </a:r>
          </a:p>
          <a:p>
            <a:pPr lvl="1"/>
            <a:r>
              <a:rPr lang="en-US" dirty="0" smtClean="0"/>
              <a:t>Ease </a:t>
            </a:r>
            <a:r>
              <a:rPr lang="en-US" dirty="0" err="1" smtClean="0"/>
              <a:t>ebook</a:t>
            </a:r>
            <a:r>
              <a:rPr lang="en-US" dirty="0" smtClean="0"/>
              <a:t> adoption</a:t>
            </a:r>
          </a:p>
          <a:p>
            <a:r>
              <a:rPr lang="en-US" dirty="0" smtClean="0"/>
              <a:t>Blackboard</a:t>
            </a:r>
          </a:p>
          <a:p>
            <a:pPr lvl="1"/>
            <a:r>
              <a:rPr lang="en-US" dirty="0" smtClean="0"/>
              <a:t>Bring </a:t>
            </a:r>
            <a:r>
              <a:rPr lang="en-US" dirty="0" err="1" smtClean="0"/>
              <a:t>Textology</a:t>
            </a:r>
            <a:r>
              <a:rPr lang="en-US" dirty="0" smtClean="0"/>
              <a:t> to schools employing course software</a:t>
            </a:r>
          </a:p>
          <a:p>
            <a:r>
              <a:rPr lang="en-US" dirty="0" smtClean="0"/>
              <a:t>Facebook.com</a:t>
            </a:r>
          </a:p>
          <a:p>
            <a:pPr lvl="1"/>
            <a:r>
              <a:rPr lang="en-US" dirty="0" smtClean="0"/>
              <a:t>Extend reach into students’ daily lives</a:t>
            </a:r>
          </a:p>
          <a:p>
            <a:r>
              <a:rPr lang="en-US" dirty="0" smtClean="0"/>
              <a:t>Better World Books</a:t>
            </a:r>
          </a:p>
          <a:p>
            <a:pPr lvl="1"/>
            <a:r>
              <a:rPr lang="en-US" dirty="0" smtClean="0"/>
              <a:t>Make donations simple and control secondary market</a:t>
            </a:r>
          </a:p>
          <a:p>
            <a:r>
              <a:rPr lang="en-US" dirty="0" smtClean="0"/>
              <a:t>Other Publishers</a:t>
            </a:r>
          </a:p>
          <a:p>
            <a:pPr lvl="1"/>
            <a:r>
              <a:rPr lang="en-US" dirty="0" smtClean="0"/>
              <a:t>Drive traffic by capitalizing on flexibility of </a:t>
            </a:r>
            <a:r>
              <a:rPr lang="en-US" dirty="0" err="1" smtClean="0"/>
              <a:t>Textology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181600" y="1600200"/>
            <a:ext cx="2971800" cy="244030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533400" y="1219202"/>
            <a:ext cx="2514600" cy="76200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ounded Rectangle 29"/>
          <p:cNvSpPr/>
          <p:nvPr/>
        </p:nvSpPr>
        <p:spPr>
          <a:xfrm>
            <a:off x="381000" y="2743200"/>
            <a:ext cx="8534400" cy="3581400"/>
          </a:xfrm>
          <a:prstGeom prst="round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95600" y="2514601"/>
            <a:ext cx="2359152" cy="838200"/>
          </a:xfrm>
          <a:prstGeom prst="rect">
            <a:avLst/>
          </a:prstGeom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2524" t="34212" r="76577" b="15788"/>
          <a:stretch>
            <a:fillRect/>
          </a:stretch>
        </p:blipFill>
        <p:spPr bwMode="auto">
          <a:xfrm>
            <a:off x="609600" y="2895600"/>
            <a:ext cx="1905000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37289" t="34212" r="45992" b="15788"/>
          <a:stretch>
            <a:fillRect/>
          </a:stretch>
        </p:blipFill>
        <p:spPr bwMode="auto">
          <a:xfrm>
            <a:off x="4876800" y="2819400"/>
            <a:ext cx="1524000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22587" t="34212" r="62365" b="15788"/>
          <a:stretch>
            <a:fillRect/>
          </a:stretch>
        </p:blipFill>
        <p:spPr bwMode="auto">
          <a:xfrm>
            <a:off x="2819400" y="2895600"/>
            <a:ext cx="1371600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://www.uxmatters.com/MT/archives/images/ui-evolution_reduced.jpg"/>
          <p:cNvPicPr>
            <a:picLocks noChangeAspect="1" noChangeArrowheads="1"/>
          </p:cNvPicPr>
          <p:nvPr/>
        </p:nvPicPr>
        <p:blipFill>
          <a:blip r:embed="rId3"/>
          <a:srcRect l="70886" t="42107" r="9049" b="15788"/>
          <a:stretch>
            <a:fillRect/>
          </a:stretch>
        </p:blipFill>
        <p:spPr bwMode="auto">
          <a:xfrm>
            <a:off x="6553200" y="3352800"/>
            <a:ext cx="1828800" cy="264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990600" y="1905000"/>
            <a:ext cx="1399886" cy="375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440" tIns="0" rIns="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Analysis &amp; Strategy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pic>
        <p:nvPicPr>
          <p:cNvPr id="17" name="Picture 6" descr="mcgraw_hill_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3048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971800" y="1676400"/>
            <a:ext cx="1600200" cy="838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976" tIns="0" rIns="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  <a:effectLst/>
              </a:rPr>
              <a:t>Developing the Portal</a:t>
            </a:r>
            <a:endParaRPr lang="en-US" sz="200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97376" y="1905000"/>
            <a:ext cx="2899024" cy="3638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4010" tIns="0" rIns="0" bIns="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</a:t>
            </a:r>
            <a:endParaRPr lang="en-US" sz="4400" kern="12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3000" y="1600200"/>
            <a:ext cx="1447800" cy="99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583" tIns="0" rIns="0" bIns="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</a:rPr>
              <a:t>Marketing the Portal</a:t>
            </a:r>
            <a:endParaRPr lang="en-US" sz="20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Distribution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err="1" smtClean="0"/>
              <a:t>Textology</a:t>
            </a:r>
            <a:r>
              <a:rPr lang="en-US" sz="2400" dirty="0" smtClean="0"/>
              <a:t> enters the market with high traffic and credibility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152400" y="1524000"/>
            <a:ext cx="8610600" cy="4636532"/>
            <a:chOff x="152400" y="1524000"/>
            <a:chExt cx="8610600" cy="4636532"/>
          </a:xfrm>
        </p:grpSpPr>
        <p:pic>
          <p:nvPicPr>
            <p:cNvPr id="18" name="Picture 120"/>
            <p:cNvPicPr>
              <a:picLocks noChangeAspect="1" noChangeArrowheads="1"/>
            </p:cNvPicPr>
            <p:nvPr/>
          </p:nvPicPr>
          <p:blipFill>
            <a:blip r:embed="rId3"/>
            <a:srcRect l="10809" t="20470" r="70441" b="73958"/>
            <a:stretch>
              <a:fillRect/>
            </a:stretch>
          </p:blipFill>
          <p:spPr bwMode="auto">
            <a:xfrm>
              <a:off x="4495800" y="4800600"/>
              <a:ext cx="1447800" cy="32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6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86600" y="4648200"/>
              <a:ext cx="16764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6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8200" y="5257800"/>
              <a:ext cx="153246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16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71838" y="40338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16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72200" y="2590800"/>
              <a:ext cx="1219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17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90800" y="3429000"/>
              <a:ext cx="16002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17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09800" y="3962400"/>
              <a:ext cx="18288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17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86000" y="3124200"/>
              <a:ext cx="1600200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7" name="Straight Connector 26"/>
            <p:cNvCxnSpPr/>
            <p:nvPr/>
          </p:nvCxnSpPr>
          <p:spPr>
            <a:xfrm rot="5400000">
              <a:off x="-1447800" y="3657600"/>
              <a:ext cx="4267994" cy="7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5800" y="5791200"/>
              <a:ext cx="79248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6200000">
              <a:off x="-386835" y="3358635"/>
              <a:ext cx="1447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SITE TRAFFIC</a:t>
              </a:r>
              <a:endParaRPr lang="en-US" b="1" dirty="0"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8200" y="48768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Student-run sites</a:t>
              </a:r>
              <a:endParaRPr lang="en-US" dirty="0">
                <a:latin typeface="+mn-lt"/>
              </a:endParaRPr>
            </a:p>
          </p:txBody>
        </p:sp>
        <p:pic>
          <p:nvPicPr>
            <p:cNvPr id="31" name="Picture 11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267200" y="3810000"/>
              <a:ext cx="1981200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33800" y="5257800"/>
              <a:ext cx="1752600" cy="406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TextBox 32"/>
            <p:cNvSpPr txBox="1"/>
            <p:nvPr/>
          </p:nvSpPr>
          <p:spPr>
            <a:xfrm>
              <a:off x="3581400" y="57912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PERCEIVED CREDIBILITY</a:t>
              </a:r>
              <a:endParaRPr lang="en-US" b="1" dirty="0">
                <a:latin typeface="+mj-lt"/>
              </a:endParaRPr>
            </a:p>
          </p:txBody>
        </p:sp>
      </p:grpSp>
      <p:pic>
        <p:nvPicPr>
          <p:cNvPr id="36" name="Picture 35" descr="2_logos%20v7.jpg"/>
          <p:cNvPicPr>
            <a:picLocks noChangeAspect="1"/>
          </p:cNvPicPr>
          <p:nvPr/>
        </p:nvPicPr>
        <p:blipFill>
          <a:blip r:embed="rId13"/>
          <a:srcRect t="52160" b="41248"/>
          <a:stretch>
            <a:fillRect/>
          </a:stretch>
        </p:blipFill>
        <p:spPr>
          <a:xfrm>
            <a:off x="6324600" y="2057400"/>
            <a:ext cx="2667000" cy="381000"/>
          </a:xfrm>
          <a:prstGeom prst="rect">
            <a:avLst/>
          </a:prstGeom>
        </p:spPr>
      </p:pic>
      <p:pic>
        <p:nvPicPr>
          <p:cNvPr id="37" name="Picture 168"/>
          <p:cNvPicPr>
            <a:picLocks noChangeAspect="1" noChangeArrowheads="1"/>
          </p:cNvPicPr>
          <p:nvPr/>
        </p:nvPicPr>
        <p:blipFill>
          <a:blip r:embed="rId14"/>
          <a:srcRect t="33846" b="35385"/>
          <a:stretch>
            <a:fillRect/>
          </a:stretch>
        </p:blipFill>
        <p:spPr bwMode="auto">
          <a:xfrm>
            <a:off x="6629400" y="1447800"/>
            <a:ext cx="1447800" cy="44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Context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700" dirty="0" smtClean="0"/>
              <a:t>SWOT Analysis gives us a better understanding of the problem</a:t>
            </a:r>
            <a:endParaRPr lang="en-US" sz="2700" dirty="0"/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sz="quarter" idx="10"/>
          </p:nvPr>
        </p:nvGraphicFramePr>
        <p:xfrm>
          <a:off x="609600" y="1447800"/>
          <a:ext cx="8229982" cy="47183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2102"/>
                <a:gridCol w="3963940"/>
                <a:gridCol w="3963940"/>
              </a:tblGrid>
              <a:tr h="301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943634"/>
                        </a:solidFill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Positive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Negative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0552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Internal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Strengths</a:t>
                      </a:r>
                      <a:endParaRPr lang="en-US" sz="1400" b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Market power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Brand equity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Existing relationships with professors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Customized content</a:t>
                      </a: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Weaknesses</a:t>
                      </a:r>
                      <a:endParaRPr lang="en-US" sz="14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Commoditized product</a:t>
                      </a: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Intermediary status</a:t>
                      </a:r>
                      <a:endParaRPr lang="en-US" sz="18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External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Opportunities</a:t>
                      </a:r>
                      <a:endParaRPr lang="en-US" sz="1400" b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Growing demand for higher education</a:t>
                      </a: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Attractiveness of the student market</a:t>
                      </a: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Ebooks</a:t>
                      </a:r>
                      <a:endParaRPr lang="en-US" sz="18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Lack of clear leadership in the emerging digital market</a:t>
                      </a: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Threats</a:t>
                      </a:r>
                      <a:endParaRPr lang="en-US" sz="14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731520" marR="0" lvl="1" indent="-36576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Backlash against publishers</a:t>
                      </a:r>
                    </a:p>
                    <a:p>
                      <a:pPr marL="731520" marR="0" lvl="1" indent="-36576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Slow adoption by gatekeepers</a:t>
                      </a:r>
                    </a:p>
                    <a:p>
                      <a:pPr marL="731520" marR="0" lvl="1" indent="-3657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Secondary market for textbooks</a:t>
                      </a:r>
                      <a:endParaRPr lang="en-US" sz="16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Monetizing the Portal</a:t>
            </a:r>
            <a:br>
              <a:rPr lang="en-US" dirty="0" smtClean="0"/>
            </a:br>
            <a:r>
              <a:rPr lang="en-US" sz="2400" dirty="0" err="1" smtClean="0"/>
              <a:t>Textology</a:t>
            </a:r>
            <a:r>
              <a:rPr lang="en-US" sz="2400" dirty="0" smtClean="0"/>
              <a:t> creates generous profits from multiple revenue streams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33400" y="1447800"/>
          <a:ext cx="8001000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McGraw-Hill’s Concerns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685800" y="1676400"/>
            <a:ext cx="3810000" cy="44267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McGRAW-HILL’S CONCERNS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53000" y="1676400"/>
            <a:ext cx="3810000" cy="4426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OUR SOLUTIONS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5800" y="2258568"/>
            <a:ext cx="3810000" cy="7132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 smtClean="0"/>
              <a:t>Increasing internet usage has made used book sales easier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" y="3093244"/>
            <a:ext cx="3810000" cy="10215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 smtClean="0"/>
              <a:t>Digital revolution has changed learning styles and materials across a variety of media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85800" y="4236244"/>
            <a:ext cx="3810000" cy="10215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 smtClean="0"/>
              <a:t>Implementing these changes and adapting to the evolving market effectively and profitably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953000" y="2256711"/>
            <a:ext cx="3810000" cy="71508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/>
              <a:t>Gain control of the secondary market for profit and inventory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953000" y="3093244"/>
            <a:ext cx="3810000" cy="10215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/>
              <a:t>Consolidate </a:t>
            </a:r>
            <a:r>
              <a:rPr lang="en-US" dirty="0" smtClean="0"/>
              <a:t>online content and </a:t>
            </a:r>
            <a:r>
              <a:rPr lang="en-US" dirty="0"/>
              <a:t>establish </a:t>
            </a:r>
            <a:r>
              <a:rPr lang="en-US" dirty="0" err="1"/>
              <a:t>Textology</a:t>
            </a:r>
            <a:r>
              <a:rPr lang="en-US" dirty="0"/>
              <a:t> as </a:t>
            </a:r>
            <a:r>
              <a:rPr lang="en-US" dirty="0" smtClean="0"/>
              <a:t>a complete digital learning resource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953000" y="4236244"/>
            <a:ext cx="3810000" cy="10215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en-US" dirty="0" smtClean="0"/>
              <a:t>Create relationships and switching costs with </a:t>
            </a:r>
            <a:r>
              <a:rPr lang="en-US" dirty="0" err="1" smtClean="0"/>
              <a:t>Textology</a:t>
            </a:r>
            <a:r>
              <a:rPr lang="en-US" dirty="0" smtClean="0"/>
              <a:t>; develop a variety of revenue streams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1676400"/>
            <a:ext cx="3200400" cy="1143000"/>
          </a:xfrm>
          <a:prstGeom prst="round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Portal</a:t>
            </a:r>
          </a:p>
          <a:p>
            <a:pPr algn="ctr"/>
            <a:r>
              <a:rPr lang="en-US" dirty="0" smtClean="0"/>
              <a:t>Connect professors and students</a:t>
            </a:r>
          </a:p>
          <a:p>
            <a:pPr algn="ctr"/>
            <a:r>
              <a:rPr lang="en-US" dirty="0" smtClean="0"/>
              <a:t>Build relationships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562600" y="1676400"/>
            <a:ext cx="3200400" cy="1143000"/>
          </a:xfrm>
          <a:prstGeom prst="round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IMC</a:t>
            </a:r>
          </a:p>
          <a:p>
            <a:pPr algn="ctr"/>
            <a:r>
              <a:rPr lang="en-US" dirty="0" smtClean="0"/>
              <a:t>Position </a:t>
            </a:r>
            <a:r>
              <a:rPr lang="en-US" dirty="0" err="1" smtClean="0"/>
              <a:t>Textology</a:t>
            </a:r>
            <a:r>
              <a:rPr lang="en-US" dirty="0" smtClean="0"/>
              <a:t> as the direct-to-student academic resource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0" y="4419600"/>
            <a:ext cx="3048000" cy="1143000"/>
          </a:xfrm>
          <a:prstGeom prst="round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Strategy</a:t>
            </a:r>
          </a:p>
          <a:p>
            <a:pPr algn="ctr"/>
            <a:r>
              <a:rPr lang="en-US" sz="2000" dirty="0" smtClean="0"/>
              <a:t>Be the missing link</a:t>
            </a:r>
          </a:p>
        </p:txBody>
      </p:sp>
      <p:sp>
        <p:nvSpPr>
          <p:cNvPr id="8" name="Up-Down Arrow 7"/>
          <p:cNvSpPr/>
          <p:nvPr/>
        </p:nvSpPr>
        <p:spPr>
          <a:xfrm rot="19743318">
            <a:off x="2501205" y="3126085"/>
            <a:ext cx="340229" cy="1052332"/>
          </a:xfrm>
          <a:prstGeom prst="upDown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 rot="1931341">
            <a:off x="6298689" y="3123957"/>
            <a:ext cx="344107" cy="1056589"/>
          </a:xfrm>
          <a:prstGeom prst="upDown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 rot="5400000">
            <a:off x="4394167" y="1741782"/>
            <a:ext cx="391817" cy="1175452"/>
          </a:xfrm>
          <a:prstGeom prst="upDown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00400" y="3124200"/>
            <a:ext cx="27432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EVOLUTION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ig logo 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590800"/>
            <a:ext cx="6172200" cy="1466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br>
              <a:rPr lang="en-US" dirty="0" smtClean="0"/>
            </a:br>
            <a:r>
              <a:rPr lang="en-US" sz="2400" dirty="0" smtClean="0"/>
              <a:t>Leverage MHHE’s Strengths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609600" y="1447800"/>
          <a:ext cx="8220456" cy="47183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752"/>
                <a:gridCol w="3959352"/>
                <a:gridCol w="3959352"/>
              </a:tblGrid>
              <a:tr h="301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943634"/>
                        </a:solidFill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Positive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Negative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0552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Internal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small" dirty="0" smtClean="0">
                          <a:solidFill>
                            <a:srgbClr val="FFC000"/>
                          </a:solidFill>
                        </a:rPr>
                        <a:t>Strengths</a:t>
                      </a:r>
                      <a:endParaRPr lang="en-US" sz="16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Market power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Brand equity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Existing relationships with professors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Customized content</a:t>
                      </a: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Weaknesses</a:t>
                      </a:r>
                      <a:endParaRPr lang="en-US" sz="14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Commoditized product</a:t>
                      </a: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Intermediary status</a:t>
                      </a:r>
                      <a:endParaRPr lang="en-US" sz="18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External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Opportunities</a:t>
                      </a:r>
                      <a:endParaRPr lang="en-US" sz="1400" b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Growing demand for higher education</a:t>
                      </a: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Attractiveness of the student market</a:t>
                      </a: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Ebooks</a:t>
                      </a:r>
                      <a:endParaRPr lang="en-US" sz="18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Lack of clear leadership in the emerging digital market</a:t>
                      </a: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Threats</a:t>
                      </a:r>
                      <a:endParaRPr lang="en-US" sz="14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731520" marR="0" lvl="1" indent="-36576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Backlash against publishers</a:t>
                      </a:r>
                    </a:p>
                    <a:p>
                      <a:pPr marL="731520" marR="0" lvl="1" indent="-36576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Slow adoption by gatekeepers</a:t>
                      </a:r>
                    </a:p>
                    <a:p>
                      <a:pPr marL="731520" marR="0" lvl="1" indent="-3657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Secondary market for textbooks</a:t>
                      </a:r>
                      <a:endParaRPr lang="en-US" sz="16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br>
              <a:rPr lang="en-US" dirty="0" smtClean="0"/>
            </a:br>
            <a:r>
              <a:rPr lang="en-US" sz="2400" dirty="0" smtClean="0"/>
              <a:t>Overcome MHHE’s Weaknesses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609600" y="1447800"/>
          <a:ext cx="8220456" cy="47183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752"/>
                <a:gridCol w="3959352"/>
                <a:gridCol w="3959352"/>
              </a:tblGrid>
              <a:tr h="301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943634"/>
                        </a:solidFill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Positive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Negative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0552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Internal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Strengths</a:t>
                      </a:r>
                      <a:endParaRPr lang="en-US" sz="1400" b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Market power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Brand equity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Existing relationships with professors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Customized content</a:t>
                      </a: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cap="small" dirty="0" smtClean="0">
                          <a:solidFill>
                            <a:srgbClr val="FFC000"/>
                          </a:solidFill>
                        </a:rPr>
                        <a:t>Weaknesses</a:t>
                      </a:r>
                      <a:endParaRPr lang="en-US" sz="1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Commoditized product</a:t>
                      </a: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Intermediary status</a:t>
                      </a:r>
                      <a:endParaRPr lang="en-US" sz="18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External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Opportunities</a:t>
                      </a:r>
                      <a:endParaRPr lang="en-US" sz="1400" b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Growing demand for higher education</a:t>
                      </a: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Attractiveness of the student market</a:t>
                      </a: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Ebooks</a:t>
                      </a:r>
                      <a:endParaRPr lang="en-US" sz="18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Lack of clear leadership in the emerging digital market</a:t>
                      </a: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Threats</a:t>
                      </a:r>
                      <a:endParaRPr lang="en-US" sz="14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731520" marR="0" lvl="1" indent="-36576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Backlash against publishers</a:t>
                      </a:r>
                    </a:p>
                    <a:p>
                      <a:pPr marL="731520" marR="0" lvl="1" indent="-36576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Slow adoption by gatekeepers</a:t>
                      </a:r>
                    </a:p>
                    <a:p>
                      <a:pPr marL="731520" marR="0" lvl="1" indent="-3657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Secondary market for textbooks</a:t>
                      </a:r>
                      <a:endParaRPr lang="en-US" sz="16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br>
              <a:rPr lang="en-US" dirty="0" smtClean="0"/>
            </a:br>
            <a:r>
              <a:rPr lang="en-US" sz="2400" dirty="0" smtClean="0"/>
              <a:t>Seize MHHE’s Opportunities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609600" y="1447800"/>
          <a:ext cx="8220456" cy="47183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752"/>
                <a:gridCol w="3959352"/>
                <a:gridCol w="3959352"/>
              </a:tblGrid>
              <a:tr h="301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943634"/>
                        </a:solidFill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Positive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Negative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0552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Internal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Strengths</a:t>
                      </a:r>
                      <a:endParaRPr lang="en-US" sz="1400" b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Market power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Brand equity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Existing relationships with professors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Customized content</a:t>
                      </a: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Weaknesses</a:t>
                      </a:r>
                      <a:endParaRPr lang="en-US" sz="14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Commoditized product</a:t>
                      </a: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Intermediary status</a:t>
                      </a:r>
                      <a:endParaRPr lang="en-US" sz="18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External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cap="small" dirty="0" smtClean="0">
                          <a:solidFill>
                            <a:srgbClr val="FFC000"/>
                          </a:solidFill>
                        </a:rPr>
                        <a:t>Opportunities</a:t>
                      </a:r>
                      <a:endParaRPr lang="en-US" sz="1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Growing demand for higher education</a:t>
                      </a: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Attractiveness of the student market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Ebooks</a:t>
                      </a:r>
                      <a:endParaRPr lang="en-US" sz="1800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Lack of clear leadership in the emerging digital market</a:t>
                      </a: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Threats</a:t>
                      </a:r>
                      <a:endParaRPr lang="en-US" sz="14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731520" marR="0" lvl="1" indent="-36576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Backlash against publishers</a:t>
                      </a:r>
                    </a:p>
                    <a:p>
                      <a:pPr marL="731520" marR="0" lvl="1" indent="-36576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Slow adoption by gatekeepers</a:t>
                      </a:r>
                    </a:p>
                    <a:p>
                      <a:pPr marL="731520" marR="0" lvl="1" indent="-3657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Secondary market for textbooks</a:t>
                      </a:r>
                      <a:endParaRPr lang="en-US" sz="16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br>
              <a:rPr lang="en-US" dirty="0" smtClean="0"/>
            </a:br>
            <a:r>
              <a:rPr lang="en-US" sz="2400" dirty="0" smtClean="0"/>
              <a:t>Counter MHHE’s Threats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/>
        </p:nvGraphicFramePr>
        <p:xfrm>
          <a:off x="609600" y="1447800"/>
          <a:ext cx="8220456" cy="47183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752"/>
                <a:gridCol w="3959352"/>
                <a:gridCol w="3959352"/>
              </a:tblGrid>
              <a:tr h="301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rgbClr val="943634"/>
                        </a:solidFill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Positive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Negative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0552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Internal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Strengths</a:t>
                      </a:r>
                      <a:endParaRPr lang="en-US" sz="1400" b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Market power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Brand equity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Existing relationships with professors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Customized content</a:t>
                      </a: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Weaknesses</a:t>
                      </a:r>
                      <a:endParaRPr lang="en-US" sz="14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Commoditized product</a:t>
                      </a: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Intermediary status</a:t>
                      </a:r>
                      <a:endParaRPr lang="en-US" sz="18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cap="small" dirty="0" smtClean="0"/>
                        <a:t>External</a:t>
                      </a:r>
                      <a:endParaRPr lang="en-US" sz="16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cap="small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Opportunities</a:t>
                      </a:r>
                      <a:endParaRPr lang="en-US" sz="1400" b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Growing demand for higher education</a:t>
                      </a: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Attractiveness of the student market</a:t>
                      </a:r>
                    </a:p>
                    <a:p>
                      <a:pPr marL="640080" marR="0" lvl="1" indent="-27432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Ebooks</a:t>
                      </a:r>
                      <a:endParaRPr lang="en-US" sz="18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Lack of clear leadership in the emerging digital market</a:t>
                      </a: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i="0" cap="small" dirty="0" smtClean="0">
                          <a:solidFill>
                            <a:srgbClr val="FFC000"/>
                          </a:solidFill>
                        </a:rPr>
                        <a:t>Threats</a:t>
                      </a:r>
                      <a:endParaRPr lang="en-US" sz="1400" b="1" i="0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731520" marR="0" lvl="1" indent="-36576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i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Backlash against publishers</a:t>
                      </a:r>
                    </a:p>
                    <a:p>
                      <a:pPr marL="731520" marR="0" lvl="1" indent="-36576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i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Slow adoption by gatekeepers</a:t>
                      </a:r>
                    </a:p>
                    <a:p>
                      <a:pPr marL="731520" marR="0" lvl="1" indent="-3657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Secondary market for textbooks</a:t>
                      </a:r>
                      <a:endParaRPr lang="en-US" sz="1600" i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3716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1509</Words>
  <Application>Microsoft Office PowerPoint</Application>
  <PresentationFormat>On-screen Show (4:3)</PresentationFormat>
  <Paragraphs>606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Student presentation</vt:lpstr>
      <vt:lpstr>Marketing  McGraw-Hill Higher Education‘s  E-Commerce Portal</vt:lpstr>
      <vt:lpstr>The Case Evolution is necessary for leadership in a changing market</vt:lpstr>
      <vt:lpstr>Agenda </vt:lpstr>
      <vt:lpstr>Slide 4</vt:lpstr>
      <vt:lpstr>Context SWOT Analysis gives us a better understanding of the problem</vt:lpstr>
      <vt:lpstr>SWOT Analysis Leverage MHHE’s Strengths</vt:lpstr>
      <vt:lpstr>SWOT Analysis Overcome MHHE’s Weaknesses</vt:lpstr>
      <vt:lpstr>SWOT Analysis Seize MHHE’s Opportunities</vt:lpstr>
      <vt:lpstr>SWOT Analysis Counter MHHE’s Threats</vt:lpstr>
      <vt:lpstr>Traditional Distribution  Burning bridges with bookstores is not possible in the near future</vt:lpstr>
      <vt:lpstr>Online Distribution  E-commerce increases competition</vt:lpstr>
      <vt:lpstr>Secondary Market Selling used texts provides opportunities for increased profits</vt:lpstr>
      <vt:lpstr>Ebooks Digitization offer opportunities for higher margins for MHHE</vt:lpstr>
      <vt:lpstr>Professors as Gatekeepers For students to use the portal, professors must recommend it</vt:lpstr>
      <vt:lpstr>The Missing Link Connecting both groups will allow MHHE to provide value</vt:lpstr>
      <vt:lpstr>Strategy Be the missing link between students and professors</vt:lpstr>
      <vt:lpstr>Research Highlights Primary data show window of opportunity </vt:lpstr>
      <vt:lpstr>Slide 18</vt:lpstr>
      <vt:lpstr>Textology.com Brand McGraw-Hill’s e-commerce portal</vt:lpstr>
      <vt:lpstr>The Missing Link Connecting both groups will allow MHHE to provide value</vt:lpstr>
      <vt:lpstr>Objectives of Textology Add value to professors and students</vt:lpstr>
      <vt:lpstr>Portal Growth Adoption occurs in stages</vt:lpstr>
      <vt:lpstr>Segmentation Understand student purchase drivers and incorporate features</vt:lpstr>
      <vt:lpstr>Catering to Professors Professor needs intersected well with student needs</vt:lpstr>
      <vt:lpstr>Catering to Students Students identified value-added functions</vt:lpstr>
      <vt:lpstr>Video Walkthrough </vt:lpstr>
      <vt:lpstr>Slide 27</vt:lpstr>
      <vt:lpstr>Slide 28</vt:lpstr>
      <vt:lpstr>Slide 29</vt:lpstr>
      <vt:lpstr>Slide 30</vt:lpstr>
      <vt:lpstr>Performance Metrics Track site effectiveness</vt:lpstr>
      <vt:lpstr>Slide 32</vt:lpstr>
      <vt:lpstr>Positioning Statement Reach professors and students with a unified message</vt:lpstr>
      <vt:lpstr>The Portal Usage Script  Support each step in the usage decision with marketing tactics </vt:lpstr>
      <vt:lpstr>Slide 35</vt:lpstr>
      <vt:lpstr>The Professor Calendar Promote usage through constant reminders</vt:lpstr>
      <vt:lpstr>Targeting Schools Roll out promotions at different schools</vt:lpstr>
      <vt:lpstr>Campus Representatives Use campus representatives to drive marketing campaign</vt:lpstr>
      <vt:lpstr>The “Evolve” Campaign Use on-campus events to drive usage at target schools</vt:lpstr>
      <vt:lpstr>“Join the Revolution” Campaign Use viral media to build awareness for a larger audience</vt:lpstr>
      <vt:lpstr>“Join the Revolution” Video Storyboard </vt:lpstr>
      <vt:lpstr>Slide 42</vt:lpstr>
      <vt:lpstr>“Survival of the Fittest” Campaign Periodically remind students about the portal to keep top-of-mind</vt:lpstr>
      <vt:lpstr>Word-of-Mouth Use public relations to generate goodwill</vt:lpstr>
      <vt:lpstr>IMC Timeline Launch events throughout the academic year to sustain interest</vt:lpstr>
      <vt:lpstr>Budget </vt:lpstr>
      <vt:lpstr>Partnerships and Outreach Strategically expand the reach of Textology</vt:lpstr>
      <vt:lpstr>Slide 48</vt:lpstr>
      <vt:lpstr>Online Distribution  Textology enters the market with high traffic and credibility</vt:lpstr>
      <vt:lpstr>Monetizing the Portal Textology creates generous profits from multiple revenue streams</vt:lpstr>
      <vt:lpstr>Addressing McGraw-Hill’s Concerns </vt:lpstr>
      <vt:lpstr>Putting It All Together 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 MCGRAW-HILL HIGHER EDUCATION‘S  E-COMMERCE PORTAL</dc:title>
  <dc:creator/>
  <cp:lastModifiedBy/>
  <cp:revision>37</cp:revision>
  <dcterms:created xsi:type="dcterms:W3CDTF">2008-03-27T02:25:49Z</dcterms:created>
  <dcterms:modified xsi:type="dcterms:W3CDTF">2008-04-03T04:44:45Z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